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75" r:id="rId2"/>
    <p:sldId id="385" r:id="rId3"/>
    <p:sldId id="380" r:id="rId4"/>
    <p:sldId id="387" r:id="rId5"/>
    <p:sldId id="388" r:id="rId6"/>
    <p:sldId id="389" r:id="rId7"/>
    <p:sldId id="386" r:id="rId8"/>
    <p:sldId id="390" r:id="rId9"/>
    <p:sldId id="384" r:id="rId10"/>
    <p:sldId id="398" r:id="rId11"/>
    <p:sldId id="391" r:id="rId12"/>
    <p:sldId id="392" r:id="rId13"/>
    <p:sldId id="393" r:id="rId14"/>
    <p:sldId id="394" r:id="rId15"/>
    <p:sldId id="395" r:id="rId16"/>
    <p:sldId id="396" r:id="rId17"/>
    <p:sldId id="399" r:id="rId18"/>
    <p:sldId id="397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10" r:id="rId27"/>
    <p:sldId id="413" r:id="rId28"/>
    <p:sldId id="415" r:id="rId29"/>
    <p:sldId id="414" r:id="rId30"/>
    <p:sldId id="408" r:id="rId31"/>
    <p:sldId id="409" r:id="rId32"/>
    <p:sldId id="407" r:id="rId33"/>
    <p:sldId id="412" r:id="rId34"/>
  </p:sldIdLst>
  <p:sldSz cx="9144000" cy="6858000" type="screen4x3"/>
  <p:notesSz cx="7099300" cy="10234613"/>
  <p:embeddedFontLst>
    <p:embeddedFont>
      <p:font typeface="HY그래픽M" pitchFamily="18" charset="-127"/>
      <p:regular r:id="rId37"/>
    </p:embeddedFont>
    <p:embeddedFont>
      <p:font typeface="-웹윤고딕140" pitchFamily="18" charset="-127"/>
      <p:regular r:id="rId38"/>
    </p:embeddedFont>
    <p:embeddedFont>
      <p:font typeface="맑은 고딕" pitchFamily="50" charset="-127"/>
      <p:regular r:id="rId39"/>
      <p:bold r:id="rId40"/>
    </p:embeddedFont>
    <p:embeddedFont>
      <p:font typeface="HY울릉도M" pitchFamily="18" charset="-127"/>
      <p:regular r:id="rId41"/>
    </p:embeddedFont>
    <p:embeddedFont>
      <p:font typeface="HY강M" pitchFamily="18" charset="-127"/>
      <p:regular r:id="rId42"/>
    </p:embeddedFont>
    <p:embeddedFont>
      <p:font typeface="Trebuchet MS" pitchFamily="34" charset="0"/>
      <p:regular r:id="rId43"/>
      <p:bold r:id="rId44"/>
      <p:italic r:id="rId45"/>
      <p:boldItalic r:id="rId46"/>
    </p:embeddedFont>
    <p:embeddedFont>
      <p:font typeface="Monotype Sorts" pitchFamily="2" charset="2"/>
      <p:regular r:id="rId47"/>
    </p:embeddedFont>
    <p:embeddedFont>
      <p:font typeface="HY헤드라인M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224">
          <p15:clr>
            <a:srgbClr val="A4A3A4"/>
          </p15:clr>
        </p15:guide>
        <p15:guide id="4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BFF"/>
    <a:srgbClr val="000066"/>
    <a:srgbClr val="6B6C6E"/>
    <a:srgbClr val="F3F9FF"/>
    <a:srgbClr val="0C44A0"/>
    <a:srgbClr val="F6530A"/>
    <a:srgbClr val="FF6600"/>
    <a:srgbClr val="933B3B"/>
    <a:srgbClr val="920DCD"/>
    <a:srgbClr val="C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0553" autoAdjust="0"/>
  </p:normalViewPr>
  <p:slideViewPr>
    <p:cSldViewPr showGuides="1">
      <p:cViewPr varScale="1">
        <p:scale>
          <a:sx n="110" d="100"/>
          <a:sy n="110" d="100"/>
        </p:scale>
        <p:origin x="-1710" y="-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100" d="100"/>
          <a:sy n="100" d="100"/>
        </p:scale>
        <p:origin x="-3396" y="216"/>
      </p:cViewPr>
      <p:guideLst>
        <p:guide orient="horz" pos="3127"/>
        <p:guide orient="horz" pos="3224"/>
        <p:guide pos="2141"/>
        <p:guide pos="2236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076363" cy="511732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8" y="1"/>
            <a:ext cx="3076363" cy="511732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9EC129B5-08F0-4BB2-A021-CF42C91C60CC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5" y="9721105"/>
            <a:ext cx="3076363" cy="51173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8" y="9721105"/>
            <a:ext cx="3076363" cy="51173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8804F983-373E-4F5A-8DB5-D9618DE04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55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076363" cy="511732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8" y="1"/>
            <a:ext cx="3076363" cy="511732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5CCBAA1B-0937-43DD-BF0A-B0BCE8D016E0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2" y="4861441"/>
            <a:ext cx="5679440" cy="4605577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9721105"/>
            <a:ext cx="3076363" cy="51173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8" y="9721105"/>
            <a:ext cx="3076363" cy="51173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4B8D80C9-6035-4CB7-9396-DF0E0D100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411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25525" y="811213"/>
            <a:ext cx="5118100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88872"/>
              </p:ext>
            </p:extLst>
          </p:nvPr>
        </p:nvGraphicFramePr>
        <p:xfrm>
          <a:off x="767058" y="5562700"/>
          <a:ext cx="5369441" cy="890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</a:tblGrid>
              <a:tr h="2875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2009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2011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2013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합계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중국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1,342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1,875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2,220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2,837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4,326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6,125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18,728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증가율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14.9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39.7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18.4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52.5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32.4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25525" y="811213"/>
            <a:ext cx="5118100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88872"/>
              </p:ext>
            </p:extLst>
          </p:nvPr>
        </p:nvGraphicFramePr>
        <p:xfrm>
          <a:off x="767057" y="5562700"/>
          <a:ext cx="5369441" cy="890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</a:tblGrid>
              <a:tr h="2875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2009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2011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2013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합계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중국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1,342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1,875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2,220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2,837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4,326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6,125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18,728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증가율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14.9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39.7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18.4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52.5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32.4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72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25525" y="811213"/>
            <a:ext cx="5118100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88872"/>
              </p:ext>
            </p:extLst>
          </p:nvPr>
        </p:nvGraphicFramePr>
        <p:xfrm>
          <a:off x="767058" y="5562700"/>
          <a:ext cx="5369441" cy="890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</a:tblGrid>
              <a:tr h="2875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2009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2011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2013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합계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중국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1,342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1,875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2,220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2,837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4,326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6,125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18,728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증가율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14.9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39.7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18.4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52.5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32.4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72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25525" y="811213"/>
            <a:ext cx="5118100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88872"/>
              </p:ext>
            </p:extLst>
          </p:nvPr>
        </p:nvGraphicFramePr>
        <p:xfrm>
          <a:off x="767058" y="5562700"/>
          <a:ext cx="5369441" cy="890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</a:tblGrid>
              <a:tr h="2875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2009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2011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2013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합계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중국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1,342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1,875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2,220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2,837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4,326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6,125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18,728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증가율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14.9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39.7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18.4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52.5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32.4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727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25525" y="811213"/>
            <a:ext cx="5118100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88872"/>
              </p:ext>
            </p:extLst>
          </p:nvPr>
        </p:nvGraphicFramePr>
        <p:xfrm>
          <a:off x="767058" y="5562700"/>
          <a:ext cx="5369441" cy="890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</a:tblGrid>
              <a:tr h="2875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2009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2011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2013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합계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중국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1,342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1,875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2,220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2,837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4,326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6,125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18,728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증가율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14.9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39.7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18.4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52.5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32.4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72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25525" y="811213"/>
            <a:ext cx="5118100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80C9-6035-4CB7-9396-DF0E0D1002D2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88872"/>
              </p:ext>
            </p:extLst>
          </p:nvPr>
        </p:nvGraphicFramePr>
        <p:xfrm>
          <a:off x="767058" y="5562700"/>
          <a:ext cx="5369441" cy="890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  <a:gridCol w="671180"/>
              </a:tblGrid>
              <a:tr h="2875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2009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2011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2013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합계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중국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1,342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1,875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2,220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2,837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4,326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6,125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18,728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  <a:tr h="3016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증가율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14.9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39.7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18.4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27.8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52.5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41.6</a:t>
                      </a:r>
                      <a:endParaRPr lang="ko-KR" sz="100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32.4</a:t>
                      </a:r>
                      <a:endParaRPr lang="ko-KR" sz="1000" dirty="0">
                        <a:effectLst/>
                        <a:latin typeface="Times New Roman"/>
                        <a:cs typeface="굴림"/>
                      </a:endParaRPr>
                    </a:p>
                  </a:txBody>
                  <a:tcPr marL="64328" marR="64328" marT="15056" marB="1505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72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1675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7" y="6093370"/>
            <a:ext cx="1152123" cy="551579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58"/>
          <a:stretch/>
        </p:blipFill>
        <p:spPr bwMode="auto">
          <a:xfrm>
            <a:off x="-3497" y="0"/>
            <a:ext cx="4228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79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2060810"/>
            <a:ext cx="9144000" cy="1152160"/>
          </a:xfrm>
          <a:prstGeom prst="rect">
            <a:avLst/>
          </a:pr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 algn="ctr">
              <a:defRPr sz="5400" b="0" cap="all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013233" y="1691478"/>
            <a:ext cx="38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0A660"/>
              </a:buClr>
              <a:buSzPct val="100000"/>
              <a:buFontTx/>
              <a:buNone/>
              <a:tabLst/>
              <a:defRPr/>
            </a:pPr>
            <a:r>
              <a:rPr lang="ko-KR" altLang="en-US" sz="1800" kern="12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6B6C6E"/>
                </a:solidFill>
                <a:latin typeface="+mj-ea"/>
                <a:ea typeface="+mj-ea"/>
                <a:cs typeface="+mn-cs"/>
              </a:rPr>
              <a:t>세계 최고의 </a:t>
            </a:r>
            <a:r>
              <a:rPr lang="en-US" altLang="ko-KR" sz="1800" kern="12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6B6C6E"/>
                </a:solidFill>
                <a:latin typeface="+mj-ea"/>
                <a:ea typeface="+mj-ea"/>
                <a:cs typeface="+mn-cs"/>
              </a:rPr>
              <a:t>ICT </a:t>
            </a:r>
            <a:r>
              <a:rPr lang="ko-KR" altLang="en-US" sz="1800" kern="12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6B6C6E"/>
                </a:solidFill>
                <a:latin typeface="+mj-ea"/>
                <a:ea typeface="+mj-ea"/>
                <a:cs typeface="+mn-cs"/>
              </a:rPr>
              <a:t>정책</a:t>
            </a:r>
            <a:r>
              <a:rPr lang="en-US" altLang="ko-KR" sz="1800" kern="12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6B6C6E"/>
                </a:solidFill>
                <a:latin typeface="+mj-ea"/>
                <a:ea typeface="+mj-ea"/>
                <a:cs typeface="+mn-cs"/>
              </a:rPr>
              <a:t>·</a:t>
            </a:r>
            <a:r>
              <a:rPr lang="ko-KR" altLang="en-US" sz="1800" kern="12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6B6C6E"/>
                </a:solidFill>
                <a:latin typeface="+mj-ea"/>
                <a:ea typeface="+mj-ea"/>
                <a:cs typeface="+mn-cs"/>
              </a:rPr>
              <a:t>기술 전문기관</a:t>
            </a:r>
            <a:endParaRPr lang="en-US" altLang="ko-KR" sz="1800" kern="120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6B6C6E"/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00" y="1457313"/>
            <a:ext cx="1424073" cy="569629"/>
          </a:xfrm>
          <a:prstGeom prst="rect">
            <a:avLst/>
          </a:prstGeom>
          <a:effectLst>
            <a:glow rad="25400">
              <a:schemeClr val="bg1">
                <a:lumMod val="85000"/>
                <a:alpha val="86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12148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48330" y="6520355"/>
            <a:ext cx="2133600" cy="365125"/>
          </a:xfrm>
        </p:spPr>
        <p:txBody>
          <a:bodyPr/>
          <a:lstStyle>
            <a:lvl1pPr>
              <a:defRPr lang="ko-KR" altLang="en-US" sz="1200" kern="1200" spc="-5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fld id="{30775A1A-91FD-41EB-90C5-020A738C7BFD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1" name="직사각형 7"/>
          <p:cNvSpPr/>
          <p:nvPr userDrawn="1"/>
        </p:nvSpPr>
        <p:spPr>
          <a:xfrm>
            <a:off x="0" y="253037"/>
            <a:ext cx="7812450" cy="511593"/>
          </a:xfrm>
          <a:custGeom>
            <a:avLst/>
            <a:gdLst>
              <a:gd name="connsiteX0" fmla="*/ 0 w 7812450"/>
              <a:gd name="connsiteY0" fmla="*/ 0 h 576080"/>
              <a:gd name="connsiteX1" fmla="*/ 7812450 w 7812450"/>
              <a:gd name="connsiteY1" fmla="*/ 0 h 576080"/>
              <a:gd name="connsiteX2" fmla="*/ 7812450 w 7812450"/>
              <a:gd name="connsiteY2" fmla="*/ 576080 h 576080"/>
              <a:gd name="connsiteX3" fmla="*/ 0 w 7812450"/>
              <a:gd name="connsiteY3" fmla="*/ 576080 h 576080"/>
              <a:gd name="connsiteX4" fmla="*/ 0 w 7812450"/>
              <a:gd name="connsiteY4" fmla="*/ 0 h 576080"/>
              <a:gd name="connsiteX0" fmla="*/ 0 w 7812450"/>
              <a:gd name="connsiteY0" fmla="*/ 0 h 576080"/>
              <a:gd name="connsiteX1" fmla="*/ 7812450 w 7812450"/>
              <a:gd name="connsiteY1" fmla="*/ 0 h 576080"/>
              <a:gd name="connsiteX2" fmla="*/ 7643116 w 7812450"/>
              <a:gd name="connsiteY2" fmla="*/ 576080 h 576080"/>
              <a:gd name="connsiteX3" fmla="*/ 0 w 7812450"/>
              <a:gd name="connsiteY3" fmla="*/ 576080 h 576080"/>
              <a:gd name="connsiteX4" fmla="*/ 0 w 7812450"/>
              <a:gd name="connsiteY4" fmla="*/ 0 h 57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2450" h="576080">
                <a:moveTo>
                  <a:pt x="0" y="0"/>
                </a:moveTo>
                <a:lnTo>
                  <a:pt x="7812450" y="0"/>
                </a:lnTo>
                <a:lnTo>
                  <a:pt x="7643116" y="576080"/>
                </a:lnTo>
                <a:lnTo>
                  <a:pt x="0" y="5760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9525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253037"/>
            <a:ext cx="8028480" cy="511593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marL="719138" indent="0" algn="l">
              <a:defRPr sz="2400" spc="-15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19440" y="11606"/>
            <a:ext cx="392010" cy="10156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직사각형 8"/>
          <p:cNvSpPr/>
          <p:nvPr userDrawn="1"/>
        </p:nvSpPr>
        <p:spPr>
          <a:xfrm>
            <a:off x="6084210" y="114633"/>
            <a:ext cx="3059790" cy="290590"/>
          </a:xfrm>
          <a:custGeom>
            <a:avLst/>
            <a:gdLst>
              <a:gd name="connsiteX0" fmla="*/ 0 w 3275820"/>
              <a:gd name="connsiteY0" fmla="*/ 0 h 288040"/>
              <a:gd name="connsiteX1" fmla="*/ 3275820 w 3275820"/>
              <a:gd name="connsiteY1" fmla="*/ 0 h 288040"/>
              <a:gd name="connsiteX2" fmla="*/ 3275820 w 3275820"/>
              <a:gd name="connsiteY2" fmla="*/ 288040 h 288040"/>
              <a:gd name="connsiteX3" fmla="*/ 0 w 3275820"/>
              <a:gd name="connsiteY3" fmla="*/ 288040 h 288040"/>
              <a:gd name="connsiteX4" fmla="*/ 0 w 3275820"/>
              <a:gd name="connsiteY4" fmla="*/ 0 h 288040"/>
              <a:gd name="connsiteX0" fmla="*/ 0 w 3275820"/>
              <a:gd name="connsiteY0" fmla="*/ 0 h 288040"/>
              <a:gd name="connsiteX1" fmla="*/ 3275820 w 3275820"/>
              <a:gd name="connsiteY1" fmla="*/ 0 h 288040"/>
              <a:gd name="connsiteX2" fmla="*/ 3275820 w 3275820"/>
              <a:gd name="connsiteY2" fmla="*/ 288040 h 288040"/>
              <a:gd name="connsiteX3" fmla="*/ 169333 w 3275820"/>
              <a:gd name="connsiteY3" fmla="*/ 279573 h 288040"/>
              <a:gd name="connsiteX4" fmla="*/ 0 w 3275820"/>
              <a:gd name="connsiteY4" fmla="*/ 0 h 288040"/>
              <a:gd name="connsiteX0" fmla="*/ 0 w 3275820"/>
              <a:gd name="connsiteY0" fmla="*/ 0 h 290590"/>
              <a:gd name="connsiteX1" fmla="*/ 3275820 w 3275820"/>
              <a:gd name="connsiteY1" fmla="*/ 0 h 290590"/>
              <a:gd name="connsiteX2" fmla="*/ 3275820 w 3275820"/>
              <a:gd name="connsiteY2" fmla="*/ 288040 h 290590"/>
              <a:gd name="connsiteX3" fmla="*/ 169333 w 3275820"/>
              <a:gd name="connsiteY3" fmla="*/ 290590 h 290590"/>
              <a:gd name="connsiteX4" fmla="*/ 0 w 3275820"/>
              <a:gd name="connsiteY4" fmla="*/ 0 h 29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5820" h="290590">
                <a:moveTo>
                  <a:pt x="0" y="0"/>
                </a:moveTo>
                <a:lnTo>
                  <a:pt x="3275820" y="0"/>
                </a:lnTo>
                <a:lnTo>
                  <a:pt x="3275820" y="288040"/>
                </a:lnTo>
                <a:lnTo>
                  <a:pt x="169333" y="29059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0" algn="l" defTabSz="914400" rtl="0" eaLnBrk="1" latinLnBrk="1" hangingPunct="1">
              <a:spcBef>
                <a:spcPct val="0"/>
              </a:spcBef>
              <a:buNone/>
            </a:pPr>
            <a:endParaRPr lang="ko-KR" altLang="en-US" sz="1100" kern="1200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084210" y="125007"/>
            <a:ext cx="3059790" cy="276999"/>
          </a:xfrm>
          <a:prstGeom prst="rect">
            <a:avLst/>
          </a:prstGeom>
        </p:spPr>
        <p:txBody>
          <a:bodyPr wrap="square" rIns="216000">
            <a:spAutoFit/>
          </a:bodyPr>
          <a:lstStyle>
            <a:lvl1pPr marL="0" indent="0" algn="r">
              <a:buNone/>
              <a:defRPr sz="1200" spc="-100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0" indent="0" algn="r">
              <a:buNone/>
              <a:defRPr lang="ko-KR" altLang="en-US" sz="1200" spc="-150" dirty="0">
                <a:solidFill>
                  <a:schemeClr val="bg1"/>
                </a:solidFill>
              </a:defRPr>
            </a:lvl2pPr>
          </a:lstStyle>
          <a:p>
            <a:pPr marL="0" lvl="1" indent="0" algn="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Ⅰ. </a:t>
            </a:r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387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65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26A6AA-BF64-48D0-993F-249EBD355243}" type="datetimeFigureOut">
              <a:rPr lang="ko-KR" altLang="en-US" smtClean="0"/>
              <a:pPr/>
              <a:t>2018-01-15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521F-174A-46AF-8839-2F40BC1592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63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75A1A-91FD-41EB-90C5-020A738C7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56" r:id="rId4"/>
    <p:sldLayoutId id="2147483673" r:id="rId5"/>
    <p:sldLayoutId id="2147483674" r:id="rId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ln>
            <a:solidFill>
              <a:schemeClr val="bg1">
                <a:alpha val="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1.png"/><Relationship Id="rId4" Type="http://schemas.openxmlformats.org/officeDocument/2006/relationships/image" Target="../media/image6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0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0" y="2060810"/>
            <a:ext cx="9144000" cy="115216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</a:t>
            </a:r>
            <a:r>
              <a:rPr lang="ko-KR" altLang="en-US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감염병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의심환자 조기 감지 방안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1115520" y="12152"/>
            <a:ext cx="8028480" cy="511593"/>
          </a:xfrm>
          <a:prstGeom prst="rect">
            <a:avLst/>
          </a:prstGeom>
        </p:spPr>
        <p:txBody>
          <a:bodyPr tIns="144000" bIns="7200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1800"/>
              </a:lnSpc>
            </a:pP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과학기술정보통신부 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</a:rPr>
              <a:t>‘2017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년도 빅데이터 </a:t>
            </a:r>
            <a:r>
              <a:rPr lang="ko-KR" altLang="en-US" sz="1600" b="1" dirty="0" err="1" smtClean="0">
                <a:solidFill>
                  <a:schemeClr val="bg2">
                    <a:lumMod val="25000"/>
                  </a:schemeClr>
                </a:solidFill>
              </a:rPr>
              <a:t>플래그십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시범사업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</a:rPr>
              <a:t>’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 참여 과제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35598" r="13396" b="37610"/>
          <a:stretch/>
        </p:blipFill>
        <p:spPr>
          <a:xfrm>
            <a:off x="7092350" y="6187254"/>
            <a:ext cx="1944270" cy="5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05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10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32570" y="908650"/>
            <a:ext cx="82440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94" indent="-406394" latinLnBrk="0"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분석 개요②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" y="1052670"/>
            <a:ext cx="216973" cy="220713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1115054" y="2567442"/>
            <a:ext cx="96532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테이블 명</a:t>
            </a:r>
            <a:endParaRPr lang="ko-KR" altLang="en-US" sz="1400" b="1" dirty="0"/>
          </a:p>
        </p:txBody>
      </p:sp>
      <p:cxnSp>
        <p:nvCxnSpPr>
          <p:cNvPr id="157" name="직선 연결선 156"/>
          <p:cNvCxnSpPr/>
          <p:nvPr/>
        </p:nvCxnSpPr>
        <p:spPr>
          <a:xfrm>
            <a:off x="629556" y="2875219"/>
            <a:ext cx="1872052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3131800" y="2567442"/>
            <a:ext cx="14120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주요 </a:t>
            </a:r>
            <a:r>
              <a:rPr lang="ko-KR" altLang="en-US" sz="1400" b="1" dirty="0" err="1" smtClean="0"/>
              <a:t>컬럼</a:t>
            </a:r>
            <a:r>
              <a:rPr lang="ko-KR" altLang="en-US" sz="1400" b="1" dirty="0" smtClean="0"/>
              <a:t> 정보</a:t>
            </a:r>
            <a:endParaRPr lang="ko-KR" altLang="en-US" sz="1400" b="1" dirty="0"/>
          </a:p>
        </p:txBody>
      </p:sp>
      <p:cxnSp>
        <p:nvCxnSpPr>
          <p:cNvPr id="159" name="직선 연결선 158"/>
          <p:cNvCxnSpPr/>
          <p:nvPr/>
        </p:nvCxnSpPr>
        <p:spPr>
          <a:xfrm>
            <a:off x="2636783" y="2875219"/>
            <a:ext cx="2448414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611450" y="3071511"/>
            <a:ext cx="1872260" cy="86156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b="1" dirty="0" smtClean="0">
                <a:solidFill>
                  <a:prstClr val="black"/>
                </a:solidFill>
              </a:rPr>
              <a:t>TWJHC200</a:t>
            </a:r>
          </a:p>
          <a:p>
            <a:pPr lvl="0" algn="ctr"/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기본 진료내역 테이블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611450" y="4005080"/>
            <a:ext cx="1872260" cy="86412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TWJHC530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의약품 처방내역 테이블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 smtClean="0">
              <a:solidFill>
                <a:prstClr val="black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2627730" y="3071511"/>
            <a:ext cx="2448404" cy="86156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 smtClean="0">
                <a:solidFill>
                  <a:sysClr val="windowText" lastClr="000000"/>
                </a:solidFill>
              </a:rPr>
              <a:t>진료년도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 err="1" smtClean="0">
                <a:solidFill>
                  <a:sysClr val="windowText" lastClr="000000"/>
                </a:solidFill>
              </a:rPr>
              <a:t>수진자</a:t>
            </a:r>
            <a:r>
              <a:rPr lang="ko-KR" altLang="en-US" sz="1200" dirty="0" smtClean="0">
                <a:solidFill>
                  <a:sysClr val="windowText" lastClr="000000"/>
                </a:solidFill>
              </a:rPr>
              <a:t> 연령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 smtClean="0">
                <a:solidFill>
                  <a:sysClr val="windowText" lastClr="000000"/>
                </a:solidFill>
              </a:rPr>
              <a:t>성별구분코드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 smtClean="0">
                <a:solidFill>
                  <a:sysClr val="windowText" lastClr="000000"/>
                </a:solidFill>
              </a:rPr>
              <a:t>지역코드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,</a:t>
            </a:r>
            <a:r>
              <a:rPr lang="ko-KR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1200" dirty="0" err="1" smtClean="0">
                <a:solidFill>
                  <a:sysClr val="windowText" lastClr="000000"/>
                </a:solidFill>
              </a:rPr>
              <a:t>주상병</a:t>
            </a:r>
            <a:r>
              <a:rPr lang="ko-KR" altLang="en-US" sz="1200" dirty="0" smtClean="0">
                <a:solidFill>
                  <a:sysClr val="windowText" lastClr="000000"/>
                </a:solidFill>
              </a:rPr>
              <a:t> 코드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 smtClean="0">
                <a:solidFill>
                  <a:sysClr val="windowText" lastClr="000000"/>
                </a:solidFill>
              </a:rPr>
              <a:t>부상병 코드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 smtClean="0">
                <a:solidFill>
                  <a:sysClr val="windowText" lastClr="000000"/>
                </a:solidFill>
              </a:rPr>
              <a:t>등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627730" y="4005080"/>
            <a:ext cx="2448404" cy="86412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 err="1" smtClean="0">
                <a:solidFill>
                  <a:prstClr val="black"/>
                </a:solidFill>
              </a:rPr>
              <a:t>진료년도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수진자</a:t>
            </a:r>
            <a:r>
              <a:rPr lang="ko-KR" altLang="en-US" sz="1200" dirty="0" smtClean="0">
                <a:solidFill>
                  <a:prstClr val="black"/>
                </a:solidFill>
              </a:rPr>
              <a:t> 연령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성별구분코드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지역코드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의약품 주성분코드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약효분류코드 등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076070" y="2567442"/>
            <a:ext cx="7857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 smtClean="0"/>
              <a:t>컬럼</a:t>
            </a:r>
            <a:r>
              <a:rPr lang="ko-KR" altLang="en-US" sz="1400" b="1" dirty="0" smtClean="0"/>
              <a:t> 수</a:t>
            </a:r>
            <a:endParaRPr lang="en-US" altLang="ko-KR" sz="1400" b="1" dirty="0" smtClean="0"/>
          </a:p>
        </p:txBody>
      </p:sp>
      <p:cxnSp>
        <p:nvCxnSpPr>
          <p:cNvPr id="291" name="직선 연결선 290"/>
          <p:cNvCxnSpPr/>
          <p:nvPr/>
        </p:nvCxnSpPr>
        <p:spPr>
          <a:xfrm>
            <a:off x="5148080" y="2883910"/>
            <a:ext cx="612000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직사각형 313"/>
          <p:cNvSpPr/>
          <p:nvPr/>
        </p:nvSpPr>
        <p:spPr>
          <a:xfrm>
            <a:off x="5167011" y="3071512"/>
            <a:ext cx="612576" cy="86156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5" name="직사각형 314"/>
          <p:cNvSpPr/>
          <p:nvPr/>
        </p:nvSpPr>
        <p:spPr>
          <a:xfrm>
            <a:off x="5167011" y="4005081"/>
            <a:ext cx="612576" cy="86412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316" name="직선 연결선 315"/>
          <p:cNvCxnSpPr/>
          <p:nvPr/>
        </p:nvCxnSpPr>
        <p:spPr>
          <a:xfrm>
            <a:off x="640023" y="5949350"/>
            <a:ext cx="789252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6876786" y="2564880"/>
            <a:ext cx="15490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DATA SIZE</a:t>
            </a:r>
          </a:p>
        </p:txBody>
      </p:sp>
      <p:cxnSp>
        <p:nvCxnSpPr>
          <p:cNvPr id="318" name="직선 연결선 317"/>
          <p:cNvCxnSpPr/>
          <p:nvPr/>
        </p:nvCxnSpPr>
        <p:spPr>
          <a:xfrm>
            <a:off x="6849783" y="2883910"/>
            <a:ext cx="1656000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/>
          <p:cNvSpPr/>
          <p:nvPr/>
        </p:nvSpPr>
        <p:spPr>
          <a:xfrm>
            <a:off x="6849207" y="3071512"/>
            <a:ext cx="1683343" cy="86156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0" rtlCol="0" anchor="ctr"/>
          <a:lstStyle/>
          <a:p>
            <a:pPr>
              <a:buFont typeface="Wingdings" pitchFamily="2" charset="2"/>
              <a:buChar char="§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약 </a:t>
            </a:r>
            <a:r>
              <a:rPr lang="en-US" altLang="ko-KR" sz="1200" dirty="0" smtClean="0">
                <a:solidFill>
                  <a:schemeClr val="tx1"/>
                </a:solidFill>
              </a:rPr>
              <a:t>235GB(36</a:t>
            </a:r>
            <a:r>
              <a:rPr lang="ko-KR" altLang="en-US" sz="1200" dirty="0" smtClean="0">
                <a:solidFill>
                  <a:schemeClr val="tx1"/>
                </a:solidFill>
              </a:rPr>
              <a:t>개월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20" name="직사각형 319"/>
          <p:cNvSpPr/>
          <p:nvPr/>
        </p:nvSpPr>
        <p:spPr>
          <a:xfrm>
            <a:off x="6849207" y="4005081"/>
            <a:ext cx="1683343" cy="86412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0" rtlCol="0" anchor="ctr"/>
          <a:lstStyle/>
          <a:p>
            <a:pPr>
              <a:buFont typeface="Wingdings" pitchFamily="2" charset="2"/>
              <a:buChar char="§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약 </a:t>
            </a:r>
            <a:r>
              <a:rPr lang="en-US" altLang="ko-KR" sz="1200" dirty="0" smtClean="0">
                <a:solidFill>
                  <a:schemeClr val="tx1"/>
                </a:solidFill>
              </a:rPr>
              <a:t>1.27TB(36</a:t>
            </a:r>
            <a:r>
              <a:rPr lang="ko-KR" altLang="en-US" sz="1200" dirty="0" smtClean="0">
                <a:solidFill>
                  <a:schemeClr val="tx1"/>
                </a:solidFill>
              </a:rPr>
              <a:t>개월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21" name="직사각형 320"/>
          <p:cNvSpPr/>
          <p:nvPr/>
        </p:nvSpPr>
        <p:spPr>
          <a:xfrm>
            <a:off x="323410" y="2348850"/>
            <a:ext cx="8353160" cy="41045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직사각형 321"/>
          <p:cNvSpPr/>
          <p:nvPr/>
        </p:nvSpPr>
        <p:spPr>
          <a:xfrm>
            <a:off x="251400" y="1281500"/>
            <a:ext cx="8281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ㆍ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심평원이 보유하고 있는 기본 진료내역 테이블과 의약품 처방내역 테이블의 과거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년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(14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년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~ 16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년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)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간의 데이터를 수집하여 분석에 활용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ㆍ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 2017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년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월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~6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DUR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점검내역 데이터를 활용하여 모형 검증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23" name="직사각형 322"/>
          <p:cNvSpPr/>
          <p:nvPr/>
        </p:nvSpPr>
        <p:spPr>
          <a:xfrm>
            <a:off x="611450" y="4943771"/>
            <a:ext cx="1872260" cy="792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TWDUC111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(DUR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점검내역 테이블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 smtClean="0">
              <a:solidFill>
                <a:prstClr val="black"/>
              </a:solidFill>
            </a:endParaRPr>
          </a:p>
        </p:txBody>
      </p:sp>
      <p:sp>
        <p:nvSpPr>
          <p:cNvPr id="324" name="직사각형 323"/>
          <p:cNvSpPr/>
          <p:nvPr/>
        </p:nvSpPr>
        <p:spPr>
          <a:xfrm>
            <a:off x="2627730" y="4943771"/>
            <a:ext cx="2448404" cy="792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 err="1" smtClean="0">
                <a:solidFill>
                  <a:prstClr val="black"/>
                </a:solidFill>
              </a:rPr>
              <a:t>진료년도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수진자</a:t>
            </a:r>
            <a:r>
              <a:rPr lang="ko-KR" altLang="en-US" sz="1200" dirty="0" smtClean="0">
                <a:solidFill>
                  <a:prstClr val="black"/>
                </a:solidFill>
              </a:rPr>
              <a:t> 연령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성별구분코드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지역코드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의약품 주성분코드 등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325" name="직사각형 324"/>
          <p:cNvSpPr/>
          <p:nvPr/>
        </p:nvSpPr>
        <p:spPr>
          <a:xfrm>
            <a:off x="5167011" y="4943772"/>
            <a:ext cx="612576" cy="792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326" name="직사각형 325"/>
          <p:cNvSpPr/>
          <p:nvPr/>
        </p:nvSpPr>
        <p:spPr>
          <a:xfrm>
            <a:off x="6849207" y="4943772"/>
            <a:ext cx="1683343" cy="792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0" rtlCol="0" anchor="ctr"/>
          <a:lstStyle/>
          <a:p>
            <a:pPr>
              <a:buFont typeface="Wingdings" pitchFamily="2" charset="2"/>
              <a:buChar char="§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약 </a:t>
            </a:r>
            <a:r>
              <a:rPr lang="en-US" altLang="ko-KR" sz="1200" dirty="0" smtClean="0">
                <a:solidFill>
                  <a:schemeClr val="tx1"/>
                </a:solidFill>
              </a:rPr>
              <a:t>223GB(6</a:t>
            </a:r>
            <a:r>
              <a:rPr lang="ko-KR" altLang="en-US" sz="1200" dirty="0" smtClean="0">
                <a:solidFill>
                  <a:schemeClr val="tx1"/>
                </a:solidFill>
              </a:rPr>
              <a:t>개월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27" name="TextBox 326"/>
          <p:cNvSpPr txBox="1"/>
          <p:nvPr/>
        </p:nvSpPr>
        <p:spPr>
          <a:xfrm>
            <a:off x="5820604" y="2401710"/>
            <a:ext cx="9837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데이터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수집기간</a:t>
            </a:r>
            <a:endParaRPr lang="en-US" altLang="ko-KR" sz="1400" b="1" dirty="0" smtClean="0"/>
          </a:p>
        </p:txBody>
      </p:sp>
      <p:cxnSp>
        <p:nvCxnSpPr>
          <p:cNvPr id="328" name="직선 연결선 327"/>
          <p:cNvCxnSpPr/>
          <p:nvPr/>
        </p:nvCxnSpPr>
        <p:spPr>
          <a:xfrm>
            <a:off x="5892614" y="2881348"/>
            <a:ext cx="76614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/>
          <p:cNvSpPr/>
          <p:nvPr/>
        </p:nvSpPr>
        <p:spPr>
          <a:xfrm>
            <a:off x="5911545" y="3068950"/>
            <a:ext cx="766862" cy="86156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14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년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~16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년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330" name="직사각형 329"/>
          <p:cNvSpPr/>
          <p:nvPr/>
        </p:nvSpPr>
        <p:spPr>
          <a:xfrm>
            <a:off x="5911545" y="4002519"/>
            <a:ext cx="766862" cy="86412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14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년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~16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년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331" name="직사각형 330"/>
          <p:cNvSpPr/>
          <p:nvPr/>
        </p:nvSpPr>
        <p:spPr>
          <a:xfrm>
            <a:off x="5911545" y="4941210"/>
            <a:ext cx="766862" cy="792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17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월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~6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월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22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11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32570" y="908650"/>
            <a:ext cx="82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94" indent="-406394" latinLnBrk="0"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분석 개요③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" y="1052670"/>
            <a:ext cx="216973" cy="220713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sp>
        <p:nvSpPr>
          <p:cNvPr id="378" name="TextBox 377"/>
          <p:cNvSpPr txBox="1"/>
          <p:nvPr/>
        </p:nvSpPr>
        <p:spPr>
          <a:xfrm>
            <a:off x="251400" y="1328256"/>
            <a:ext cx="864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 법정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감염병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80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종 중 분석이 가능한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68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종에 대해서 과거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3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년간의 발생분포를 분석 및 그룹화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   - </a:t>
            </a:r>
            <a:r>
              <a: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감염병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 발생 분포는 계절성과 발생건수의 수준에 따라 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4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개의 그룹으로 그룹화 가능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   -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계절성도 없고 발생건수가 적은 </a:t>
            </a:r>
            <a:r>
              <a: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감염병을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 제외한 나머지 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17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종에 대해 판별 모형 개발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   -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계절성이 있고 발생건수도 많은 </a:t>
            </a:r>
            <a:r>
              <a: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감염병에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 대해서는 예측 모형까지 개발</a:t>
            </a: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맑은 고딕"/>
            </a:endParaRPr>
          </a:p>
        </p:txBody>
      </p:sp>
      <p:grpSp>
        <p:nvGrpSpPr>
          <p:cNvPr id="379" name="그룹 378"/>
          <p:cNvGrpSpPr/>
          <p:nvPr/>
        </p:nvGrpSpPr>
        <p:grpSpPr>
          <a:xfrm>
            <a:off x="179512" y="2348850"/>
            <a:ext cx="8640638" cy="4248590"/>
            <a:chOff x="179512" y="2129469"/>
            <a:chExt cx="8640638" cy="4539981"/>
          </a:xfrm>
        </p:grpSpPr>
        <p:sp>
          <p:nvSpPr>
            <p:cNvPr id="380" name="이등변 삼각형 379"/>
            <p:cNvSpPr/>
            <p:nvPr/>
          </p:nvSpPr>
          <p:spPr>
            <a:xfrm rot="5400000">
              <a:off x="2663527" y="4469173"/>
              <a:ext cx="3960963" cy="288032"/>
            </a:xfrm>
            <a:prstGeom prst="triangle">
              <a:avLst/>
            </a:prstGeom>
            <a:gradFill flip="none" rotWithShape="1">
              <a:gsLst>
                <a:gs pos="2000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283646" y="4626874"/>
              <a:ext cx="3129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계</a:t>
              </a: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절</a:t>
              </a: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성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2" name="모서리가 둥근 직사각형 381"/>
            <p:cNvSpPr/>
            <p:nvPr/>
          </p:nvSpPr>
          <p:spPr>
            <a:xfrm>
              <a:off x="179512" y="2129469"/>
              <a:ext cx="4148562" cy="288032"/>
            </a:xfrm>
            <a:prstGeom prst="roundRect">
              <a:avLst>
                <a:gd name="adj" fmla="val 0"/>
              </a:avLst>
            </a:prstGeom>
            <a:solidFill>
              <a:srgbClr val="4E5B6F">
                <a:lumMod val="50000"/>
              </a:srgbClr>
            </a:solidFill>
            <a:ln w="12700" cap="flat" cmpd="sng" algn="ctr">
              <a:solidFill>
                <a:srgbClr val="4E5B6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감염병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 탐색 및 특징에 따른 분류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383" name="그룹 382"/>
            <p:cNvGrpSpPr/>
            <p:nvPr/>
          </p:nvGrpSpPr>
          <p:grpSpPr>
            <a:xfrm>
              <a:off x="179512" y="2398535"/>
              <a:ext cx="4248150" cy="4248473"/>
              <a:chOff x="179388" y="2204864"/>
              <a:chExt cx="4500000" cy="4248473"/>
            </a:xfrm>
          </p:grpSpPr>
          <p:pic>
            <p:nvPicPr>
              <p:cNvPr id="440" name="그림 439" descr="SGPlot 프로시저"/>
              <p:cNvPicPr/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6228" y="2637112"/>
                <a:ext cx="1800000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1" name="그림 440" descr="SGPlot 프로시저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55776" y="2636912"/>
                <a:ext cx="1800000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2" name="그림 441" descr="SGPlot 프로시저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62126" y="4437312"/>
                <a:ext cx="1800000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3" name="그림 442" descr="SGPlot 프로시저"/>
              <p:cNvPicPr/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36550" y="4437112"/>
                <a:ext cx="1800000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44" name="직사각형 443"/>
              <p:cNvSpPr/>
              <p:nvPr/>
            </p:nvSpPr>
            <p:spPr>
              <a:xfrm>
                <a:off x="179388" y="2420889"/>
                <a:ext cx="4392612" cy="4032448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cxnSp>
            <p:nvCxnSpPr>
              <p:cNvPr id="445" name="직선 연결선 444"/>
              <p:cNvCxnSpPr>
                <a:stCxn id="444" idx="1"/>
              </p:cNvCxnSpPr>
              <p:nvPr/>
            </p:nvCxnSpPr>
            <p:spPr>
              <a:xfrm>
                <a:off x="179388" y="4437113"/>
                <a:ext cx="450000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46" name="직선 연결선 445"/>
              <p:cNvCxnSpPr/>
              <p:nvPr/>
            </p:nvCxnSpPr>
            <p:spPr>
              <a:xfrm>
                <a:off x="2375694" y="2313328"/>
                <a:ext cx="0" cy="406800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7" name="TextBox 446"/>
              <p:cNvSpPr txBox="1"/>
              <p:nvPr/>
            </p:nvSpPr>
            <p:spPr>
              <a:xfrm>
                <a:off x="2348389" y="2204864"/>
                <a:ext cx="13078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발생건수</a:t>
                </a:r>
                <a:r>
                  <a: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(50</a:t>
                </a: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건 기준</a:t>
                </a:r>
                <a:r>
                  <a: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)</a:t>
                </a:r>
                <a:endPara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>
                <a:off x="2376000" y="6243662"/>
                <a:ext cx="2196000" cy="206056"/>
              </a:xfrm>
              <a:prstGeom prst="rect">
                <a:avLst/>
              </a:prstGeom>
              <a:solidFill>
                <a:srgbClr val="D6ECFF">
                  <a:lumMod val="90000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계절성 </a:t>
                </a:r>
                <a:r>
                  <a:rPr kumimoji="0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Y &amp; </a:t>
                </a: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발생건수 小</a:t>
                </a: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>
                <a:off x="179740" y="6243662"/>
                <a:ext cx="2196000" cy="206056"/>
              </a:xfrm>
              <a:prstGeom prst="rect">
                <a:avLst/>
              </a:prstGeom>
              <a:solidFill>
                <a:srgbClr val="D6ECFF">
                  <a:lumMod val="90000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계절성 </a:t>
                </a:r>
                <a:r>
                  <a:rPr kumimoji="0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N &amp; </a:t>
                </a: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발생건수 小</a:t>
                </a: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>
                <a:off x="179740" y="2424506"/>
                <a:ext cx="2196000" cy="206056"/>
              </a:xfrm>
              <a:prstGeom prst="rect">
                <a:avLst/>
              </a:prstGeom>
              <a:solidFill>
                <a:srgbClr val="D6ECFF">
                  <a:lumMod val="90000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계절성 </a:t>
                </a:r>
                <a:r>
                  <a:rPr kumimoji="0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N &amp; </a:t>
                </a: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발생건수 多</a:t>
                </a: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>
                <a:off x="2376000" y="2424506"/>
                <a:ext cx="2196000" cy="206056"/>
              </a:xfrm>
              <a:prstGeom prst="rect">
                <a:avLst/>
              </a:prstGeom>
              <a:solidFill>
                <a:srgbClr val="D6ECFF">
                  <a:lumMod val="90000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계절성 </a:t>
                </a:r>
                <a:r>
                  <a:rPr kumimoji="0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Y &amp; </a:t>
                </a: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발생건수 多</a:t>
                </a:r>
              </a:p>
            </p:txBody>
          </p:sp>
        </p:grpSp>
        <p:grpSp>
          <p:nvGrpSpPr>
            <p:cNvPr id="384" name="그룹 383"/>
            <p:cNvGrpSpPr/>
            <p:nvPr/>
          </p:nvGrpSpPr>
          <p:grpSpPr>
            <a:xfrm>
              <a:off x="4857231" y="2615892"/>
              <a:ext cx="3920860" cy="3185687"/>
              <a:chOff x="4857231" y="2475561"/>
              <a:chExt cx="3920860" cy="3266332"/>
            </a:xfrm>
          </p:grpSpPr>
          <p:sp>
            <p:nvSpPr>
              <p:cNvPr id="392" name="직사각형 391"/>
              <p:cNvSpPr/>
              <p:nvPr/>
            </p:nvSpPr>
            <p:spPr>
              <a:xfrm>
                <a:off x="6201759" y="2475995"/>
                <a:ext cx="679332" cy="37615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계절성 </a:t>
                </a: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&amp;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발생건수 多</a:t>
                </a: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201759" y="2921082"/>
                <a:ext cx="679332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201759" y="3332250"/>
                <a:ext cx="679332" cy="376822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201759" y="3752749"/>
                <a:ext cx="679332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5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201406" y="4175601"/>
                <a:ext cx="679332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860307" y="2475994"/>
                <a:ext cx="529309" cy="37615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감염병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860307" y="2921081"/>
                <a:ext cx="529309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제 </a:t>
                </a: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</a:t>
                </a: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군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860307" y="3332250"/>
                <a:ext cx="529309" cy="376822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제 </a:t>
                </a: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2</a:t>
                </a: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군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860307" y="3752748"/>
                <a:ext cx="529309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제 </a:t>
                </a: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3</a:t>
                </a: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군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860032" y="4175600"/>
                <a:ext cx="529309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제 </a:t>
                </a: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4</a:t>
                </a: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군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5476237" y="2475994"/>
                <a:ext cx="678502" cy="37615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계절성 </a:t>
                </a: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Y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&amp;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발생건수 多</a:t>
                </a: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5476237" y="2921081"/>
                <a:ext cx="678502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5476237" y="3752748"/>
                <a:ext cx="678502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2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5475962" y="4175600"/>
                <a:ext cx="678502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5474825" y="3332250"/>
                <a:ext cx="678502" cy="376822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2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6911953" y="2476783"/>
                <a:ext cx="678502" cy="376152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계절성 </a:t>
                </a: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Y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&amp;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발생건수 小</a:t>
                </a: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6911953" y="2921868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6911953" y="3331213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6911953" y="3750415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6911545" y="4169617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7636872" y="2476784"/>
                <a:ext cx="678502" cy="376152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계절성 </a:t>
                </a: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&amp;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발생건수 小</a:t>
                </a: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7636872" y="2921870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6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7636872" y="3331213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8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7636872" y="3750415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13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7636467" y="4169617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17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6201406" y="4588820"/>
                <a:ext cx="679332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4860032" y="4588819"/>
                <a:ext cx="529309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제 </a:t>
                </a: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5</a:t>
                </a: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군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5475962" y="4588819"/>
                <a:ext cx="678502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6911545" y="4582836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7636467" y="4582836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6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6201406" y="5008022"/>
                <a:ext cx="679332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4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4860032" y="5008021"/>
                <a:ext cx="529309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지정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5475962" y="5008021"/>
                <a:ext cx="678502" cy="378040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2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6911545" y="5002038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7636467" y="5002038"/>
                <a:ext cx="67850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>
                <a:off x="6198605" y="5461067"/>
                <a:ext cx="679332" cy="280826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4857231" y="5461066"/>
                <a:ext cx="529309" cy="280826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소계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5473161" y="5461066"/>
                <a:ext cx="678502" cy="280826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6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>
                <a:off x="6908744" y="5455083"/>
                <a:ext cx="678502" cy="280825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7633666" y="5455083"/>
                <a:ext cx="678502" cy="280825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51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8383569" y="2475561"/>
                <a:ext cx="394522" cy="376152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소계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8383569" y="2920647"/>
                <a:ext cx="39452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6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8383569" y="3329991"/>
                <a:ext cx="39452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12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8383569" y="3749193"/>
                <a:ext cx="39452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20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8383165" y="4168394"/>
                <a:ext cx="39452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17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>
                <a:off x="8383165" y="4581613"/>
                <a:ext cx="39452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6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>
                <a:off x="8383165" y="5000816"/>
                <a:ext cx="394522" cy="378038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7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>
                <a:off x="8380363" y="5453861"/>
                <a:ext cx="394522" cy="280825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68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385" name="직사각형 384"/>
            <p:cNvSpPr/>
            <p:nvPr/>
          </p:nvSpPr>
          <p:spPr>
            <a:xfrm>
              <a:off x="5433801" y="2577009"/>
              <a:ext cx="2180163" cy="3296578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86" name="직사각형 385"/>
            <p:cNvSpPr/>
            <p:nvPr/>
          </p:nvSpPr>
          <p:spPr>
            <a:xfrm>
              <a:off x="5397067" y="2503285"/>
              <a:ext cx="795504" cy="3442310"/>
            </a:xfrm>
            <a:prstGeom prst="rect">
              <a:avLst/>
            </a:prstGeom>
            <a:noFill/>
            <a:ln w="19050" cap="flat" cmpd="sng" algn="ctr">
              <a:solidFill>
                <a:srgbClr val="4E5B6F">
                  <a:lumMod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5364110" y="5963701"/>
              <a:ext cx="908993" cy="341934"/>
            </a:xfrm>
            <a:prstGeom prst="rect">
              <a:avLst/>
            </a:prstGeom>
            <a:solidFill>
              <a:srgbClr val="4E5B6F">
                <a:lumMod val="50000"/>
              </a:srgbClr>
            </a:solidFill>
            <a:ln w="12700" cap="flat" cmpd="sng" algn="ctr">
              <a:noFill/>
              <a:prstDash val="sysDot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예측 모형 </a:t>
              </a: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개발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(6</a:t>
              </a: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종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)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88" name="직사각형 387"/>
            <p:cNvSpPr/>
            <p:nvPr/>
          </p:nvSpPr>
          <p:spPr>
            <a:xfrm>
              <a:off x="6804248" y="5891693"/>
              <a:ext cx="801323" cy="341934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ysDot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판별 모형</a:t>
              </a: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개발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(17</a:t>
              </a: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종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)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89" name="모서리가 둥근 직사각형 388"/>
            <p:cNvSpPr/>
            <p:nvPr/>
          </p:nvSpPr>
          <p:spPr>
            <a:xfrm>
              <a:off x="4860032" y="2129469"/>
              <a:ext cx="3960118" cy="288032"/>
            </a:xfrm>
            <a:prstGeom prst="roundRect">
              <a:avLst>
                <a:gd name="adj" fmla="val 0"/>
              </a:avLst>
            </a:prstGeom>
            <a:solidFill>
              <a:srgbClr val="4E5B6F">
                <a:lumMod val="50000"/>
              </a:srgbClr>
            </a:solidFill>
            <a:ln w="12700" cap="flat" cmpd="sng" algn="ctr">
              <a:solidFill>
                <a:srgbClr val="4E5B6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분석 </a:t>
              </a:r>
              <a:r>
                <a:rPr kumimoji="0" lang="ko-KR" altLang="en-US" sz="1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감염병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 선정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4572000" y="6161619"/>
              <a:ext cx="424815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Cf.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    </a:t>
              </a: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법정감염병</a:t>
              </a: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80</a:t>
              </a: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종 중 한국표준질병분류코드로 판단이 어려운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11</a:t>
              </a: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종을 </a:t>
              </a:r>
              <a:endPara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    </a:t>
              </a: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제외하고 인플루엔자 통합으로 총 대상 법정 감염병은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68</a:t>
              </a: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종</a:t>
              </a:r>
            </a:p>
          </p:txBody>
        </p:sp>
        <p:cxnSp>
          <p:nvCxnSpPr>
            <p:cNvPr id="391" name="직선 연결선 390"/>
            <p:cNvCxnSpPr/>
            <p:nvPr/>
          </p:nvCxnSpPr>
          <p:spPr>
            <a:xfrm>
              <a:off x="4859710" y="6323741"/>
              <a:ext cx="3816746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87723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12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32570" y="908650"/>
            <a:ext cx="82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94" indent="-406394" latinLnBrk="0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/>
                </a:solidFill>
              </a:rPr>
              <a:t>분석 개요④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" y="1052670"/>
            <a:ext cx="216973" cy="220713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grpSp>
        <p:nvGrpSpPr>
          <p:cNvPr id="113" name="그룹 37"/>
          <p:cNvGrpSpPr/>
          <p:nvPr/>
        </p:nvGrpSpPr>
        <p:grpSpPr>
          <a:xfrm>
            <a:off x="512754" y="1700808"/>
            <a:ext cx="8091694" cy="4825757"/>
            <a:chOff x="521446" y="1143924"/>
            <a:chExt cx="8091694" cy="4950445"/>
          </a:xfrm>
        </p:grpSpPr>
        <p:sp>
          <p:nvSpPr>
            <p:cNvPr id="114" name="직사각형 113"/>
            <p:cNvSpPr/>
            <p:nvPr/>
          </p:nvSpPr>
          <p:spPr>
            <a:xfrm>
              <a:off x="4452619" y="1267545"/>
              <a:ext cx="1990399" cy="50912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계절성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&amp;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발생건수 多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22252" y="1267544"/>
              <a:ext cx="1550840" cy="50912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감염병</a:t>
              </a: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 분류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2326887" y="1267544"/>
              <a:ext cx="1987966" cy="50912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계절성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&amp;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발생건수 多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6533441" y="1268612"/>
              <a:ext cx="1987966" cy="50912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계절성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&amp;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발생건수 小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450610" y="1856467"/>
              <a:ext cx="1990399" cy="295200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급성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B</a:t>
              </a: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형간염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450610" y="2609960"/>
              <a:ext cx="1990399" cy="294722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성홍열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522252" y="1856467"/>
              <a:ext cx="1550840" cy="624414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제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2</a:t>
              </a: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군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522252" y="2609960"/>
              <a:ext cx="1550840" cy="160847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제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3</a:t>
              </a: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군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2329305" y="2609960"/>
              <a:ext cx="1987966" cy="295200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인플루엔자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2329305" y="2188247"/>
              <a:ext cx="1987966" cy="295200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수두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533441" y="1856467"/>
              <a:ext cx="1987966" cy="295200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유행성이하선염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4450610" y="4337387"/>
              <a:ext cx="1990399" cy="293062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임질</a:t>
              </a:r>
              <a:endPara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21446" y="4337387"/>
              <a:ext cx="1550840" cy="124225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지정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2329305" y="4653756"/>
              <a:ext cx="1987966" cy="295200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엔테로바이러스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2202620" y="1143924"/>
              <a:ext cx="6385940" cy="4554610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281512" y="1193270"/>
              <a:ext cx="2098959" cy="4539972"/>
            </a:xfrm>
            <a:prstGeom prst="rect">
              <a:avLst/>
            </a:prstGeom>
            <a:noFill/>
            <a:ln w="19050" cap="flat" cmpd="sng" algn="ctr">
              <a:solidFill>
                <a:srgbClr val="4E5B6F">
                  <a:lumMod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2267680" y="5733242"/>
              <a:ext cx="2151433" cy="349914"/>
            </a:xfrm>
            <a:prstGeom prst="rect">
              <a:avLst/>
            </a:prstGeom>
            <a:solidFill>
              <a:srgbClr val="4E5B6F">
                <a:lumMod val="50000"/>
              </a:srgbClr>
            </a:solidFill>
            <a:ln w="12700" cap="flat" cmpd="sng" algn="ctr">
              <a:noFill/>
              <a:prstDash val="sysDot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예측 모형 개발 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(6</a:t>
              </a: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종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)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648163" y="5744455"/>
              <a:ext cx="1964977" cy="349914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ysDot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판별 모형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 </a:t>
              </a: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개발 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(17</a:t>
              </a: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종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)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2329305" y="1856467"/>
              <a:ext cx="1987966" cy="295200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B</a:t>
              </a: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형헤모필루스인플루엔자</a:t>
              </a:r>
              <a:endPara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2329305" y="2943670"/>
              <a:ext cx="1987966" cy="295200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쯔쯔가무시증</a:t>
              </a:r>
              <a:endPara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29305" y="4337386"/>
              <a:ext cx="1987966" cy="295200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수족구병</a:t>
              </a:r>
              <a:endPara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4450610" y="2938617"/>
              <a:ext cx="1990399" cy="294754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C</a:t>
              </a: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형간염</a:t>
              </a:r>
              <a:endPara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4450610" y="3267305"/>
              <a:ext cx="1990399" cy="293757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결핵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450610" y="3594996"/>
              <a:ext cx="1990399" cy="294754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매독</a:t>
              </a:r>
              <a:endPara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450610" y="3923685"/>
              <a:ext cx="1990399" cy="294754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후천성면역결핍증</a:t>
              </a: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4450610" y="5305028"/>
              <a:ext cx="1990399" cy="294754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클라미디아감염증</a:t>
              </a:r>
              <a:endPara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4450610" y="4982481"/>
              <a:ext cx="1990399" cy="294754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성기단순포진</a:t>
              </a:r>
              <a:endPara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450610" y="4659934"/>
              <a:ext cx="1990399" cy="293757"/>
            </a:xfrm>
            <a:prstGeom prst="rect">
              <a:avLst/>
            </a:prstGeom>
            <a:solidFill>
              <a:srgbClr val="EA157A">
                <a:lumMod val="20000"/>
                <a:lumOff val="80000"/>
              </a:srgb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척규콘딜롬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323850" y="1340710"/>
            <a:ext cx="8640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 판별 및 예측 모형 개발 대상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감염병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 리스트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6359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13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67992" y="1702519"/>
            <a:ext cx="864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각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감염병별로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지역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성별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연령대별 의약품 처방패턴 도출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   -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지역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성별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연령대별로 세분화하여 과거 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3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년 동안 특정 </a:t>
            </a:r>
            <a:r>
              <a: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감염병에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 대해서 처방한 의약품 조합을 모두 도출</a:t>
            </a: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   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※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기존 </a:t>
            </a:r>
            <a:r>
              <a:rPr kumimoji="0" lang="ko-KR" alt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감염병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 판별 모형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(’16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년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):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지역별 의약품 처방패턴 도출</a:t>
            </a: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858404"/>
              </p:ext>
            </p:extLst>
          </p:nvPr>
        </p:nvGraphicFramePr>
        <p:xfrm>
          <a:off x="467430" y="3068950"/>
          <a:ext cx="7921100" cy="3425566"/>
        </p:xfrm>
        <a:graphic>
          <a:graphicData uri="http://schemas.openxmlformats.org/drawingml/2006/table">
            <a:tbl>
              <a:tblPr/>
              <a:tblGrid>
                <a:gridCol w="1000560"/>
                <a:gridCol w="1367432"/>
                <a:gridCol w="1851036"/>
                <a:gridCol w="3702072"/>
              </a:tblGrid>
              <a:tr h="4320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성별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연령대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그룹화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의약품 </a:t>
                      </a:r>
                      <a:r>
                        <a:rPr lang="ko-KR" altLang="en-US" sz="105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처방패턴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</a:tr>
              <a:tr h="4833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남자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 미만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1007&amp;1013&amp;1018&amp;1252&amp;2600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5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아세브로필린</a:t>
                      </a: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05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아세트아미노펜</a:t>
                      </a: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05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아세틸시스테인</a:t>
                      </a:r>
                      <a:endParaRPr lang="en-US" altLang="ko-KR" sz="105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05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세파클러</a:t>
                      </a: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05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클로르페니라민</a:t>
                      </a:r>
                      <a:endParaRPr lang="en-US" altLang="ko-KR" sz="105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거담제</a:t>
                      </a: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해열제</a:t>
                      </a: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5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항생제</a:t>
                      </a:r>
                      <a:r>
                        <a:rPr lang="en-US" altLang="ko-KR" sz="105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항히스타민제</a:t>
                      </a: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33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남자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 미만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1007&amp;10013&amp;1018&amp;2600&amp;3585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33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남자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 미만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1007&amp;10013&amp;1018&amp;2209&amp;2254&amp;3479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33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33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세종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여자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 이상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1013&amp;1018&amp;1132&amp;2600&amp;3589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 판별 모형 개발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95420" y="2708900"/>
            <a:ext cx="244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(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예시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)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쯔쯔가무시증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7678" y="1392983"/>
            <a:ext cx="2577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1)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다빈도 처방패턴 자료 구축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4067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14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3362" y="1700760"/>
            <a:ext cx="8640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처방패턴들의 신뢰도를 검증하기 위해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처방패턴로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처방한 모든 처방전 대비 특정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감염병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처방 비율 산출 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  -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도출된 의약품 조합에 대해서 특정 </a:t>
            </a:r>
            <a:r>
              <a: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감염병을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위한 의약품 조합임을 검증하기 위한 정확도 산출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  -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도출된 의약품 조합에 의해 처방된 모든 처방건수 중 특정 </a:t>
            </a:r>
            <a:r>
              <a: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감염병에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처방했던 처방건수의 비율이 일정 수준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(0.7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이상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)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   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이상일 경우 확률적으로 특정 </a:t>
            </a:r>
            <a:r>
              <a: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감염병에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대한 처방패턴으로 정의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맑은 고딕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467430" y="3429001"/>
          <a:ext cx="8281150" cy="2376329"/>
        </p:xfrm>
        <a:graphic>
          <a:graphicData uri="http://schemas.openxmlformats.org/drawingml/2006/table">
            <a:tbl>
              <a:tblPr/>
              <a:tblGrid>
                <a:gridCol w="538865"/>
                <a:gridCol w="538865"/>
                <a:gridCol w="762307"/>
                <a:gridCol w="1765425"/>
                <a:gridCol w="1168922"/>
                <a:gridCol w="1168922"/>
                <a:gridCol w="1168922"/>
                <a:gridCol w="1168922"/>
              </a:tblGrid>
              <a:tr h="5741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성별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연령대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그룹화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의약품 </a:t>
                      </a:r>
                      <a:r>
                        <a:rPr lang="ko-KR" altLang="en-US" sz="105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처방패턴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해당 조합의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모든 처방건수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(A)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해당 조합의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쯔쯔가무시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처방건수 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(B)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처방율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C)=(B)/(A)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최종 </a:t>
                      </a:r>
                      <a:r>
                        <a:rPr lang="ko-KR" altLang="en-US" sz="105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패턴 도출 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Y/N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</a:tr>
              <a:tr h="3960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남자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 미만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1007&amp;10013&amp;1018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&amp;1252&amp;2600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0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남자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 미만</a:t>
                      </a:r>
                      <a:endParaRPr lang="en-US" altLang="ko-KR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1007&amp;10013&amp;1018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&amp;2600&amp;3585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0.84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</a:tr>
              <a:tr h="3960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남자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 미만</a:t>
                      </a:r>
                      <a:endParaRPr lang="en-US" altLang="ko-KR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1007&amp;10013&amp;1018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&amp;2209&amp;2254&amp;3479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795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0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세종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여자</a:t>
                      </a:r>
                      <a:endParaRPr 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 이상</a:t>
                      </a:r>
                      <a:endParaRPr lang="en-US" altLang="ko-KR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1013&amp;1018&amp;1132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&amp;2600&amp;3589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0.73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157A">
                        <a:lumMod val="20000"/>
                        <a:lumOff val="8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95420" y="5805330"/>
            <a:ext cx="84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1)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해당 조합의 모든 처방건수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(A) :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해당 의약품 조합으로 처방했던 모든 처방건수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2)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해당 조합의 </a:t>
            </a:r>
            <a:r>
              <a:rPr kumimoji="0" lang="ko-KR" alt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쯔쯔가무시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 처방건수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(B) :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해당조합으로 특정 </a:t>
            </a:r>
            <a:r>
              <a:rPr kumimoji="0" lang="ko-KR" alt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감염병에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 처방했던 모든 처방건수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3) </a:t>
            </a:r>
            <a:r>
              <a:rPr kumimoji="0" lang="ko-KR" alt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처방율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(C) :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모든 처방건수 대비 특정 </a:t>
            </a:r>
            <a:r>
              <a:rPr kumimoji="0" lang="ko-KR" alt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감염병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 </a:t>
            </a:r>
            <a:r>
              <a:rPr kumimoji="0" lang="ko-KR" alt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처방율로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 처방패턴 도출을 위한 기준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4)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최종 패턴 도출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Y/N : </a:t>
            </a:r>
            <a:r>
              <a:rPr kumimoji="0" lang="ko-KR" alt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처방율이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0.7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이상일 경우 최종적으로 도출된 처방패턴 구분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 판별 모형 개발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95420" y="3068950"/>
            <a:ext cx="244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(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예시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) </a:t>
            </a: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쯔쯔가무시증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7678" y="1392983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2)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처방패턴의 신뢰도 검증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6758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15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 판별 모형 개발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440" y="1711801"/>
            <a:ext cx="8640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 대상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감염병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17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종에 대해서 총합 약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245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만 개의 의약품 처방 조합을 도출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446577"/>
              </p:ext>
            </p:extLst>
          </p:nvPr>
        </p:nvGraphicFramePr>
        <p:xfrm>
          <a:off x="683460" y="2060810"/>
          <a:ext cx="7777080" cy="4835196"/>
        </p:xfrm>
        <a:graphic>
          <a:graphicData uri="http://schemas.openxmlformats.org/drawingml/2006/table">
            <a:tbl>
              <a:tblPr/>
              <a:tblGrid>
                <a:gridCol w="3888633"/>
                <a:gridCol w="3888447"/>
              </a:tblGrid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감염병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최종 의약품 처방조합</a:t>
                      </a: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판별패턴</a:t>
                      </a: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BBBB"/>
                    </a:solidFill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01. </a:t>
                      </a: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인플루엔자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1,648,992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02. </a:t>
                      </a: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수족구병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163,344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03. </a:t>
                      </a: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쯔쯔가무시증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12,351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04. </a:t>
                      </a: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결핵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176,632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05. C</a:t>
                      </a: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형간염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51,929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06. </a:t>
                      </a: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수두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81,270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07. B</a:t>
                      </a: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형헤모필루스인플루엔자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46,284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08. </a:t>
                      </a: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후천성면역결핍증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538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09.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성기단순포진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95,764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10. </a:t>
                      </a: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선홍열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8,993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11. </a:t>
                      </a: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클라미디아감염증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8,664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12. </a:t>
                      </a: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엔테로바이러스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126,634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13.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임질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4,683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14.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유행성이하선염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12,578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15.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급성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형간염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1,919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척규콘딜롬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11,948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17.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매독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1,185 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63349" marR="63349" marT="17514" marB="1751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127000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2,453,708</a:t>
                      </a:r>
                    </a:p>
                  </a:txBody>
                  <a:tcPr marL="63349" marR="63349" marT="17514" marB="17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27678" y="1392983"/>
            <a:ext cx="2577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3)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sym typeface="Wingdings"/>
              </a:rPr>
              <a:t>최종 의약품 처방조합 정의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43427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16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pic>
        <p:nvPicPr>
          <p:cNvPr id="29" name="Picture 8" descr="SGPlot 프로시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10" y="2132876"/>
            <a:ext cx="2880001" cy="1728240"/>
          </a:xfrm>
          <a:prstGeom prst="rect">
            <a:avLst/>
          </a:prstGeom>
          <a:noFill/>
        </p:spPr>
      </p:pic>
      <p:pic>
        <p:nvPicPr>
          <p:cNvPr id="30" name="Picture 9" descr="SGPlot 프로시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411" y="2132876"/>
            <a:ext cx="2880400" cy="1728240"/>
          </a:xfrm>
          <a:prstGeom prst="rect">
            <a:avLst/>
          </a:prstGeom>
          <a:noFill/>
        </p:spPr>
      </p:pic>
      <p:pic>
        <p:nvPicPr>
          <p:cNvPr id="31" name="Picture 6" descr="SGPlot 프로시저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210" y="2132876"/>
            <a:ext cx="2880001" cy="1728240"/>
          </a:xfrm>
          <a:prstGeom prst="rect">
            <a:avLst/>
          </a:prstGeom>
          <a:noFill/>
        </p:spPr>
      </p:pic>
      <p:pic>
        <p:nvPicPr>
          <p:cNvPr id="32" name="Picture 12" descr="SGPlot 프로시저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10" y="4221040"/>
            <a:ext cx="2880000" cy="1728240"/>
          </a:xfrm>
          <a:prstGeom prst="rect">
            <a:avLst/>
          </a:prstGeom>
          <a:noFill/>
        </p:spPr>
      </p:pic>
      <p:pic>
        <p:nvPicPr>
          <p:cNvPr id="33" name="Picture 5" descr="SGPlot 프로시저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4210" y="4221040"/>
            <a:ext cx="2880000" cy="1728240"/>
          </a:xfrm>
          <a:prstGeom prst="rect">
            <a:avLst/>
          </a:prstGeom>
          <a:noFill/>
        </p:spPr>
      </p:pic>
      <p:pic>
        <p:nvPicPr>
          <p:cNvPr id="34" name="Picture 4" descr="SGPlot 프로시저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410" y="4221040"/>
            <a:ext cx="2880000" cy="172824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7380310" y="1506868"/>
            <a:ext cx="1512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전체 환자수 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판별 환자수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신규 </a:t>
            </a:r>
            <a:r>
              <a:rPr kumimoji="0" lang="ko-KR" alt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로직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판별 환자수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기존 </a:t>
            </a:r>
            <a:r>
              <a:rPr kumimoji="0" lang="ko-KR" alt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로직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732300" y="1650888"/>
            <a:ext cx="576000" cy="0"/>
          </a:xfrm>
          <a:prstGeom prst="line">
            <a:avLst/>
          </a:prstGeom>
          <a:noFill/>
          <a:ln w="15875" cap="flat" cmpd="sng" algn="ctr">
            <a:solidFill>
              <a:srgbClr val="42A8D1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37" name="직선 연결선 36"/>
          <p:cNvCxnSpPr/>
          <p:nvPr/>
        </p:nvCxnSpPr>
        <p:spPr>
          <a:xfrm>
            <a:off x="6732300" y="1794908"/>
            <a:ext cx="576000" cy="0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38" name="직선 연결선 37"/>
          <p:cNvCxnSpPr/>
          <p:nvPr/>
        </p:nvCxnSpPr>
        <p:spPr>
          <a:xfrm>
            <a:off x="6732300" y="1938928"/>
            <a:ext cx="576000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39" name="직사각형 38"/>
          <p:cNvSpPr/>
          <p:nvPr/>
        </p:nvSpPr>
        <p:spPr>
          <a:xfrm>
            <a:off x="179390" y="1412776"/>
            <a:ext cx="8857230" cy="4752528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HY그래픽M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 판별 모형 개발 결과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–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발생 분포비교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49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17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 판별 모형 개발 결과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–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발생 분포비교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3410" y="1383702"/>
            <a:ext cx="864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기존의 판별모형 고도화를 통해 판별 정확도 및 커버리지 증가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sym typeface="Wingdings"/>
            </a:endParaRPr>
          </a:p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  -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인플루엔자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쯔쯔가무시증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결핵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, C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형간염의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경우 처방전 조합을 통한 판별 모형으로 판별 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50%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이상 판별이 가능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sym typeface="Wingdings"/>
            </a:endParaRPr>
          </a:p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  -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유행성이하선염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척규콘딜롬의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경우 정확도는 소폭 감소하나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커버율이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대폭 상승하여 더 많이 판별 할 수 있음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825635"/>
              </p:ext>
            </p:extLst>
          </p:nvPr>
        </p:nvGraphicFramePr>
        <p:xfrm>
          <a:off x="395420" y="2060810"/>
          <a:ext cx="8281150" cy="4599470"/>
        </p:xfrm>
        <a:graphic>
          <a:graphicData uri="http://schemas.openxmlformats.org/drawingml/2006/table">
            <a:tbl>
              <a:tblPr/>
              <a:tblGrid>
                <a:gridCol w="1584220"/>
                <a:gridCol w="2052310"/>
                <a:gridCol w="856746"/>
                <a:gridCol w="857026"/>
                <a:gridCol w="857026"/>
                <a:gridCol w="856886"/>
                <a:gridCol w="1216936"/>
              </a:tblGrid>
              <a:tr h="139477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굴림체"/>
                        </a:rPr>
                        <a:t>구분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굴림체"/>
                        </a:rPr>
                        <a:t>감염병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굴림체"/>
                        </a:rPr>
                        <a:t>판별된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굴림체"/>
                        </a:rPr>
                        <a:t>처방전 건수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굴림체"/>
                        </a:rPr>
                        <a:t>판별 정확도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굴림체"/>
                        </a:rPr>
                        <a:t>전체 처방전 수 </a:t>
                      </a: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굴림체"/>
                        </a:rPr>
                        <a:t>대비 점유율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6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%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증감률</a:t>
                      </a:r>
                      <a:r>
                        <a:rPr lang="en-US" altLang="ko-KR" sz="900" b="1">
                          <a:solidFill>
                            <a:srgbClr val="000000"/>
                          </a:solidFill>
                          <a:latin typeface="굴림체"/>
                        </a:rPr>
                        <a:t>(%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p)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굴림체"/>
                        </a:rPr>
                        <a:t>증감률</a:t>
                      </a: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굴림체"/>
                        </a:rPr>
                        <a:t>(%)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</a:tr>
              <a:tr h="187659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굴림체"/>
                        </a:rPr>
                        <a:t>기 구축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굴림체"/>
                        </a:rPr>
                        <a:t>감염병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굴림체"/>
                        </a:rPr>
                        <a:t>인플루엔자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2,707,642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95.8% 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2.6%p (</a:t>
                      </a:r>
                      <a:r>
                        <a:rPr lang="en-US" sz="900" b="1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57.6%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6.8% (</a:t>
                      </a:r>
                      <a:r>
                        <a:rPr lang="en-US" sz="900" b="1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굴림체"/>
                        </a:rPr>
                        <a:t>쯔쯔가무시증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16,666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98.5% 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0.9%p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56.7%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11.6% (</a:t>
                      </a:r>
                      <a:r>
                        <a:rPr lang="en-US" sz="900" b="1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굴림체"/>
                        </a:rPr>
                        <a:t>수족구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283,089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93.4% 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1.5%p (</a:t>
                      </a:r>
                      <a:r>
                        <a:rPr lang="en-US" sz="900" b="1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19.5%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4.1% (</a:t>
                      </a:r>
                      <a:r>
                        <a:rPr lang="en-US" sz="900" b="1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rowSpan="14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굴림체"/>
                        </a:rPr>
                        <a:t>신규 구축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굴림체"/>
                        </a:rPr>
                        <a:t>감염병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굴림체"/>
                        </a:rPr>
                        <a:t>결핵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620,637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96.0% 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0.8%p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84.8%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2.0% (</a:t>
                      </a:r>
                      <a:r>
                        <a:rPr lang="en-US" sz="900" b="1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C</a:t>
                      </a: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형간염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201,079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93.2% 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0.9%p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55.9%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6.3%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굴림체"/>
                        </a:rPr>
                        <a:t>수두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162,541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92.0% 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0.8%p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40.0%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15.2%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B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형헤모필루스인플루엔자</a:t>
                      </a:r>
                      <a:endParaRPr lang="ko-KR" alt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63,515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96.4% 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2.9%p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38.9%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11.9% (</a:t>
                      </a:r>
                      <a:r>
                        <a:rPr lang="en-US" sz="900" b="1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후천성면역결핍증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959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96.9% 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1.3%p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31.0%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8.1%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성기단순포진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199,056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93.0% 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2.5%p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31.3%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10.0%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성홍열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10,172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99.0% 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0.5%p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19.5%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7.2%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클라미디아감염증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27,781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89.8% 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1.6%p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19.4%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6.3%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엔테로바이러스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207,139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93.2% 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2.4%p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18.8%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3.6%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굴림체"/>
                        </a:rPr>
                        <a:t>임질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12,482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90.7% 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3.9%p (</a:t>
                      </a:r>
                      <a:r>
                        <a:rPr lang="en-US" sz="900" b="1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17.2%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6.7%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유행성이하선염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18,158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96.4% 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-0.9%p (</a:t>
                      </a:r>
                      <a:r>
                        <a:rPr lang="en-US" sz="900" b="1" dirty="0">
                          <a:solidFill>
                            <a:srgbClr val="0000FF"/>
                          </a:solidFill>
                          <a:latin typeface="굴림체"/>
                        </a:rPr>
                        <a:t>▼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17.1%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9.8%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급성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B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형간염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2,630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98.1% 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0.5%p (</a:t>
                      </a:r>
                      <a:r>
                        <a:rPr lang="en-US" sz="900" b="1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17.1%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5.0%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>
                          <a:solidFill>
                            <a:srgbClr val="000000"/>
                          </a:solidFill>
                          <a:latin typeface="굴림체"/>
                        </a:rPr>
                        <a:t>척규콘딜롬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22,050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89.6% 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-3.8%p (</a:t>
                      </a:r>
                      <a:r>
                        <a:rPr lang="en-US" sz="900" b="1" dirty="0">
                          <a:solidFill>
                            <a:srgbClr val="0000FF"/>
                          </a:solidFill>
                          <a:latin typeface="굴림체"/>
                        </a:rPr>
                        <a:t>▼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13.3%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7.7%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굴림체"/>
                        </a:rPr>
                        <a:t>매독</a:t>
                      </a: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1,473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97.9% 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0.3%p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11.5%</a:t>
                      </a:r>
                      <a:endParaRPr lang="en-US" sz="900" b="1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5.5% 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굴림체"/>
                        </a:rPr>
                        <a:t>▲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55125" marR="55125" marT="15241" marB="152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95544" y="6233629"/>
            <a:ext cx="8497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처방전 건수</a:t>
            </a:r>
            <a:r>
              <a:rPr lang="en-US" altLang="ko-KR" sz="900" b="1" dirty="0" smtClean="0"/>
              <a:t> : </a:t>
            </a:r>
            <a:r>
              <a:rPr lang="ko-KR" altLang="en-US" sz="900" dirty="0" smtClean="0"/>
              <a:t>특정 </a:t>
            </a:r>
            <a:r>
              <a:rPr lang="ko-KR" altLang="en-US" sz="900" dirty="0" err="1" smtClean="0"/>
              <a:t>감염병에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처방율이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70% </a:t>
            </a:r>
            <a:r>
              <a:rPr lang="ko-KR" altLang="en-US" sz="900" dirty="0" smtClean="0"/>
              <a:t>이상인 의약품 처방조합으로 처방된 처방전 건수</a:t>
            </a:r>
            <a:endParaRPr lang="en-US" altLang="ko-KR" sz="900" dirty="0" smtClean="0"/>
          </a:p>
          <a:p>
            <a:r>
              <a:rPr lang="ko-KR" altLang="en-US" sz="900" b="1" dirty="0" smtClean="0"/>
              <a:t>판별 정확도</a:t>
            </a:r>
            <a:r>
              <a:rPr lang="en-US" altLang="ko-KR" sz="900" b="1" dirty="0" smtClean="0"/>
              <a:t>(%) </a:t>
            </a:r>
            <a:r>
              <a:rPr lang="en-US" altLang="ko-KR" sz="900" dirty="0" smtClean="0"/>
              <a:t>: </a:t>
            </a:r>
            <a:r>
              <a:rPr lang="ko-KR" altLang="en-US" sz="900" dirty="0" err="1" smtClean="0"/>
              <a:t>감염병에</a:t>
            </a:r>
            <a:r>
              <a:rPr lang="ko-KR" altLang="en-US" sz="900" dirty="0" smtClean="0"/>
              <a:t> 처방한 모든 처방전 중 의약품 조합이 해당 </a:t>
            </a:r>
            <a:r>
              <a:rPr lang="ko-KR" altLang="en-US" sz="900" dirty="0" err="1" smtClean="0"/>
              <a:t>감염병을</a:t>
            </a:r>
            <a:r>
              <a:rPr lang="ko-KR" altLang="en-US" sz="900" dirty="0" smtClean="0"/>
              <a:t> 판별할 확률</a:t>
            </a:r>
            <a:endParaRPr lang="en-US" altLang="ko-KR" sz="900" dirty="0" smtClean="0"/>
          </a:p>
          <a:p>
            <a:r>
              <a:rPr lang="ko-KR" altLang="en-US" sz="900" b="1" dirty="0" smtClean="0"/>
              <a:t>점유율</a:t>
            </a:r>
            <a:r>
              <a:rPr lang="en-US" altLang="ko-KR" sz="900" b="1" dirty="0" smtClean="0"/>
              <a:t>(%) : 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특정 </a:t>
            </a:r>
            <a:r>
              <a:rPr lang="ko-KR" altLang="en-US" sz="900" dirty="0" err="1" smtClean="0"/>
              <a:t>감염병에</a:t>
            </a:r>
            <a:r>
              <a:rPr lang="ko-KR" altLang="en-US" sz="900" dirty="0" smtClean="0"/>
              <a:t> 처방된 전체 처방건수 대비 판별된 처방건수의 비율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522223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 예보 모형 개발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–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국내외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51400" y="4005064"/>
            <a:ext cx="8569190" cy="2448340"/>
          </a:xfrm>
          <a:prstGeom prst="roundRect">
            <a:avLst>
              <a:gd name="adj" fmla="val 1916"/>
            </a:avLst>
          </a:prstGeom>
          <a:solidFill>
            <a:sysClr val="window" lastClr="FFFFFF">
              <a:lumMod val="95000"/>
              <a:alpha val="50196"/>
            </a:sysClr>
          </a:solidFill>
          <a:ln w="12700">
            <a:solidFill>
              <a:sysClr val="window" lastClr="FFFFFF">
                <a:lumMod val="50000"/>
              </a:sysClr>
            </a:solidFill>
          </a:ln>
        </p:spPr>
        <p:txBody>
          <a:bodyPr wrap="square" tIns="432000">
            <a:noAutofit/>
          </a:bodyPr>
          <a:lstStyle/>
          <a:p>
            <a:pPr marL="92075" marR="0" lvl="0" indent="-92075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200" b="1" i="0" u="none" strike="noStrike" kern="0" cap="none" spc="-5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390" y="4077074"/>
            <a:ext cx="8569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기상관측정보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트위터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·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뉴스 발생건수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과거 진료건수를 수집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·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활용하여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오늘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내일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모레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감기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·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식중독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·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천식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·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피부염의 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228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발생 위험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알람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ea typeface="맑은 고딕"/>
              </a:rPr>
              <a:t> 서비스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맑은 고딕"/>
            </a:endParaRPr>
          </a:p>
        </p:txBody>
      </p:sp>
      <p:pic>
        <p:nvPicPr>
          <p:cNvPr id="10" name="_x133864824" descr="EMB00001c5c29b3"/>
          <p:cNvPicPr>
            <a:picLocks noChangeAspect="1" noChangeArrowheads="1"/>
          </p:cNvPicPr>
          <p:nvPr/>
        </p:nvPicPr>
        <p:blipFill>
          <a:blip r:embed="rId3" cstate="print"/>
          <a:srcRect b="2962"/>
          <a:stretch>
            <a:fillRect/>
          </a:stretch>
        </p:blipFill>
        <p:spPr bwMode="auto">
          <a:xfrm>
            <a:off x="1259540" y="4581144"/>
            <a:ext cx="5929313" cy="184478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251400" y="1412720"/>
            <a:ext cx="8569190" cy="2520350"/>
          </a:xfrm>
          <a:prstGeom prst="roundRect">
            <a:avLst>
              <a:gd name="adj" fmla="val 1916"/>
            </a:avLst>
          </a:prstGeom>
          <a:solidFill>
            <a:sysClr val="window" lastClr="FFFFFF">
              <a:lumMod val="95000"/>
              <a:alpha val="50196"/>
            </a:sysClr>
          </a:solidFill>
          <a:ln w="12700">
            <a:solidFill>
              <a:sysClr val="window" lastClr="FFFFFF">
                <a:lumMod val="50000"/>
              </a:sysClr>
            </a:solidFill>
          </a:ln>
        </p:spPr>
        <p:txBody>
          <a:bodyPr wrap="square" tIns="432000">
            <a:noAutofit/>
          </a:bodyPr>
          <a:lstStyle/>
          <a:p>
            <a:pPr marL="92075" marR="0" lvl="0" indent="-92075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200" b="1" i="0" u="none" strike="noStrike" kern="0" cap="none" spc="-5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370" y="1484730"/>
            <a:ext cx="8748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D-1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일까지의 포털 검색 결과로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당일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(D-Day)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의 독감 트렌드 예측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현재 폐지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3" name="_x133291104" descr="EMB00001c5c29b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530" y="1844780"/>
            <a:ext cx="6552910" cy="1944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0839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19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 예보 모형 개발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–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국내외 사례검토의 시사점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sp>
        <p:nvSpPr>
          <p:cNvPr id="14" name="한쪽 모서리가 둥근 사각형 13"/>
          <p:cNvSpPr/>
          <p:nvPr/>
        </p:nvSpPr>
        <p:spPr>
          <a:xfrm>
            <a:off x="467544" y="2027636"/>
            <a:ext cx="8229229" cy="396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47000">
                <a:srgbClr val="00639A"/>
              </a:gs>
              <a:gs pos="47000">
                <a:srgbClr val="004E79"/>
              </a:gs>
            </a:gsLst>
            <a:lin ang="5400000" scaled="1"/>
            <a:tileRect/>
          </a:gradFill>
          <a:ln w="889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303" y="2066802"/>
            <a:ext cx="75141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pc="-100">
                <a:solidFill>
                  <a:schemeClr val="bg1"/>
                </a:solidFill>
                <a:effectLst>
                  <a:outerShdw blurRad="101600" algn="ctr" rotWithShape="0">
                    <a:prstClr val="black">
                      <a:alpha val="71000"/>
                    </a:prstClr>
                  </a:outerShdw>
                </a:effectLst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효과적인 감염병 예보를 위해서는</a:t>
            </a:r>
            <a:r>
              <a:rPr lang="en-US" altLang="ko-KR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...(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사례검토의 시사점</a:t>
            </a:r>
            <a:r>
              <a:rPr lang="en-US" altLang="ko-KR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)</a:t>
            </a:r>
            <a:endParaRPr lang="ko-KR" altLang="en-US" sz="2000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676399"/>
            <a:ext cx="7416824" cy="1064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감염병의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특성상 장기예측은 현실성이 떨어짐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→ 바이러스 변이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환경요인 변화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온난화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이상기후 등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)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등은 랜덤하게 발생하므로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 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데이터만으로 예측하는 것이 현실적으로 어려움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2" y="2740836"/>
            <a:ext cx="216973" cy="2207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3608" y="4092846"/>
            <a:ext cx="7416824" cy="1064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일일 누적되는 의심환자 정보를 바탕으로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D-day, D+1day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의 예측이 효과적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→ 감염병은 미래에 대한 대처보다 현재 상황에 대한 대처가 중요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※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국내외 사례에서도 오늘 예보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내일 예보 위주로 모니터링 운영되고 있음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2" y="4157283"/>
            <a:ext cx="216973" cy="2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8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이등변 삼각형 93"/>
          <p:cNvSpPr/>
          <p:nvPr/>
        </p:nvSpPr>
        <p:spPr>
          <a:xfrm flipV="1">
            <a:off x="395420" y="4941210"/>
            <a:ext cx="8180894" cy="432059"/>
          </a:xfrm>
          <a:prstGeom prst="triangle">
            <a:avLst>
              <a:gd name="adj" fmla="val 4976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7000">
                <a:srgbClr val="E7EEF6"/>
              </a:gs>
              <a:gs pos="100000">
                <a:srgbClr val="4D9AD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1400" y="1412720"/>
            <a:ext cx="8569190" cy="3528490"/>
          </a:xfrm>
          <a:prstGeom prst="roundRect">
            <a:avLst>
              <a:gd name="adj" fmla="val 1916"/>
            </a:avLst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tIns="432000">
            <a:noAutofit/>
          </a:bodyPr>
          <a:lstStyle/>
          <a:p>
            <a:pPr marL="92075" indent="-92075" fontAlgn="base" latinLnBrk="0">
              <a:buFont typeface="Arial" panose="020B0604020202020204" pitchFamily="34" charset="0"/>
              <a:buChar char="•"/>
            </a:pPr>
            <a:endParaRPr lang="ko-KR" altLang="en-US" sz="1200" b="1" spc="-5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tIns="144000" bIns="72000">
            <a:normAutofit/>
          </a:bodyPr>
          <a:lstStyle/>
          <a:p>
            <a:pPr>
              <a:lnSpc>
                <a:spcPts val="1800"/>
              </a:lnSpc>
            </a:pPr>
            <a:r>
              <a:rPr lang="ko-KR" altLang="en-US" b="1" dirty="0" smtClean="0"/>
              <a:t>사업개</a:t>
            </a:r>
            <a:r>
              <a:rPr lang="ko-KR" altLang="en-US" b="1" dirty="0"/>
              <a:t>요</a:t>
            </a:r>
            <a:endParaRPr lang="ko-KR" altLang="en-US" sz="18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 dirty="0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48330" y="6520355"/>
            <a:ext cx="2133600" cy="365125"/>
          </a:xfrm>
        </p:spPr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-42921" y="1362306"/>
            <a:ext cx="89355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94" latinLnBrk="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과 제 명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: </a:t>
            </a:r>
            <a:r>
              <a:rPr lang="ko-KR" altLang="en-US" sz="14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빅데이터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기반 의료정보 종합 모니터링 시스템 구축</a:t>
            </a:r>
            <a:endParaRPr lang="en-US" altLang="ko-KR" sz="14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06394" latinLnBrk="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수행기관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: 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건강보험심사평가원 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(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위</a:t>
            </a: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탁</a:t>
            </a:r>
            <a:r>
              <a:rPr lang="ko-KR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기관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: 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㈜</a:t>
            </a:r>
            <a:r>
              <a:rPr lang="ko-KR" altLang="en-US" sz="14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비에이코리아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㈜</a:t>
            </a:r>
            <a:r>
              <a:rPr lang="ko-KR" altLang="en-US" sz="14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시야인사이트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㈜</a:t>
            </a:r>
            <a:r>
              <a:rPr lang="ko-KR" altLang="en-US" sz="14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오픈메이트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)</a:t>
            </a:r>
            <a:endParaRPr lang="ko-KR" altLang="ko-KR" sz="14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06394" latinLnBrk="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수행기간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: 2017</a:t>
            </a:r>
            <a:r>
              <a:rPr lang="ko-KR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년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6</a:t>
            </a:r>
            <a:r>
              <a:rPr lang="ko-KR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월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~ 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2017</a:t>
            </a:r>
            <a:r>
              <a:rPr lang="ko-KR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년 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12</a:t>
            </a:r>
            <a:r>
              <a:rPr lang="ko-KR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월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(6</a:t>
            </a:r>
            <a:r>
              <a:rPr lang="ko-KR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개월</a:t>
            </a: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)</a:t>
            </a:r>
            <a:endParaRPr lang="ko-KR" altLang="ko-KR" sz="1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06394" latinLnBrk="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수행내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용</a:t>
            </a:r>
            <a:endParaRPr lang="en-US" altLang="ko-KR" sz="14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06394" latinLnBrk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- </a:t>
            </a:r>
            <a:r>
              <a:rPr lang="ko-KR" altLang="en-US" sz="14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빅데이터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분석을 통한 의료정보 모니터링 지표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및 모델 개발</a:t>
            </a:r>
            <a:endParaRPr lang="en-US" altLang="ko-KR" sz="14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06394" latinLnBrk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   1)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감염병 의심환자 판별 모형 고도화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모니터링 대상 감염병 종류 확대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06394" latinLnBrk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   2) </a:t>
            </a:r>
            <a:r>
              <a:rPr lang="ko-KR" altLang="en-US" sz="12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빅데이터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분석 기법을 통한 감염병 발생 예보 모형 개발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06394" latinLnBrk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   3)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의료자원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(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인력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시설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장비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)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및 주의 의약품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(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항생제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마약류 등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)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모니터링 지표 개발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06394" latinLnBrk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- 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사용자 중심의 시각화 인터페이스 고도화</a:t>
            </a:r>
            <a:endParaRPr lang="en-US" altLang="ko-KR" sz="14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06394" latinLnBrk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   1) GIS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기반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인터페이스 기능 개선 및 시각화 서비스 추가 개발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06394" latinLnBrk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   2)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상시 </a:t>
            </a:r>
            <a:r>
              <a:rPr lang="ko-KR" altLang="en-US" sz="12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대시보드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화면 개발 → 사용자 중심의 직관적 정보전달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660" y="908650"/>
            <a:ext cx="828092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94" indent="-406394" latinLnBrk="0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/>
                </a:solidFill>
              </a:rPr>
              <a:t>과제 소개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" y="1070219"/>
            <a:ext cx="216973" cy="220713"/>
          </a:xfrm>
          <a:prstGeom prst="rect">
            <a:avLst/>
          </a:prstGeom>
        </p:spPr>
      </p:pic>
      <p:sp>
        <p:nvSpPr>
          <p:cNvPr id="26" name="AutoShape 8"/>
          <p:cNvSpPr>
            <a:spLocks noChangeArrowheads="1"/>
          </p:cNvSpPr>
          <p:nvPr/>
        </p:nvSpPr>
        <p:spPr bwMode="gray">
          <a:xfrm>
            <a:off x="315682" y="5445280"/>
            <a:ext cx="8432898" cy="1152160"/>
          </a:xfrm>
          <a:prstGeom prst="roundRect">
            <a:avLst>
              <a:gd name="adj" fmla="val 19773"/>
            </a:avLst>
          </a:prstGeom>
          <a:solidFill>
            <a:schemeClr val="bg1"/>
          </a:solidFill>
          <a:ln w="38100">
            <a:solidFill>
              <a:schemeClr val="accent3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2016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년 시범사업으로 구축된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「환자안전 조기 이상감지 시스템」을 고도화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하여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 </a:t>
            </a:r>
          </a:p>
          <a:p>
            <a:pPr algn="ctr"/>
            <a:r>
              <a:rPr lang="ko-KR" altLang="en-US" sz="1400" b="1" dirty="0" smtClean="0">
                <a:solidFill>
                  <a:prstClr val="black"/>
                </a:solidFill>
              </a:rPr>
              <a:t>감염병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의약품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의료자원을 연계한 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원스톱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감염병</a:t>
            </a:r>
            <a:r>
              <a:rPr lang="ko-KR" altLang="en-US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정보 모니터링을 통해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prstClr val="black"/>
                </a:solidFill>
              </a:rPr>
              <a:t>사후적 대처가 아닌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선제적 이슈 탐색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(Horizon Scanning)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으로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prstClr val="black"/>
                </a:solidFill>
              </a:rPr>
              <a:t>효율적인 국가 감염병 감시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관리 체계를 지원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668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2" grpId="0"/>
      <p:bldP spid="9" grpId="0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 예보 모형 개발</a:t>
            </a:r>
            <a:r>
              <a:rPr lang="ko-KR" altLang="en-US" sz="1600" b="1" kern="0" dirty="0">
                <a:solidFill>
                  <a:sysClr val="windowText" lastClr="000000"/>
                </a:solidFill>
                <a:sym typeface="Wingdings"/>
              </a:rPr>
              <a:t>①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67430" y="1844781"/>
          <a:ext cx="8209140" cy="43205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68219"/>
                <a:gridCol w="6140921"/>
              </a:tblGrid>
              <a:tr h="431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구분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상세내용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6103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분석 데이터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판별모형을 통해 판별된 처방전 데이터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103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분석기간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2014.03.03 ~ 2016.11.30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103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검증 데이터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DUR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데이터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103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검증기간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2017.02.11 ~ 2017.06.30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103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400" dirty="0" err="1" smtClean="0">
                          <a:latin typeface="+mn-ea"/>
                          <a:ea typeface="+mn-ea"/>
                        </a:rPr>
                        <a:t>타겟변수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각 해당 </a:t>
                      </a:r>
                      <a:r>
                        <a:rPr lang="ko-KR" altLang="en-US" sz="1400" dirty="0" err="1" smtClean="0">
                          <a:latin typeface="+mn-ea"/>
                          <a:ea typeface="+mn-ea"/>
                        </a:rPr>
                        <a:t>감염병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처방으로 처방 받은 환자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 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15910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입력변수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(17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개 시도 구분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1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예측일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 구분변수</a:t>
                      </a: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lvl="1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3) D-1 ~ D-30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일 발생 환자 수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4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4)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요일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계절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휴일 다음날을 의미하는 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Dummy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변수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103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분석방법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Regression, Neural Network, Random forest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103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분석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Tool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SAS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Enterprise Miner, SAS</a:t>
                      </a: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23410" y="1392983"/>
            <a:ext cx="8640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판별모형을 통해 판별된 데이터를 활용하여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D-day, D+1 day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감염병 발생을 예보하는 모형을 개발하고자 함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62093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21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 예보 모형 개발②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3850" y="3861048"/>
            <a:ext cx="8496300" cy="259407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850" y="5356266"/>
            <a:ext cx="831990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Cf. </a:t>
            </a:r>
          </a:p>
          <a:p>
            <a:r>
              <a:rPr lang="en-US" altLang="ko-KR" sz="900" b="1" dirty="0" smtClean="0"/>
              <a:t>   1. Dummy </a:t>
            </a:r>
            <a:r>
              <a:rPr lang="ko-KR" altLang="en-US" sz="900" b="1" dirty="0" smtClean="0"/>
              <a:t>변수</a:t>
            </a:r>
            <a:endParaRPr lang="en-US" altLang="ko-KR" sz="900" b="1" dirty="0" smtClean="0"/>
          </a:p>
          <a:p>
            <a:r>
              <a:rPr lang="en-US" altLang="ko-KR" sz="900" dirty="0" smtClean="0"/>
              <a:t>       - Dummy </a:t>
            </a:r>
            <a:r>
              <a:rPr lang="ko-KR" altLang="en-US" sz="900" dirty="0" smtClean="0"/>
              <a:t>변수는 범주형 변수를 </a:t>
            </a:r>
            <a:r>
              <a:rPr lang="ko-KR" altLang="en-US" sz="900" dirty="0" err="1" smtClean="0"/>
              <a:t>연속형</a:t>
            </a:r>
            <a:r>
              <a:rPr lang="ko-KR" altLang="en-US" sz="900" dirty="0" smtClean="0"/>
              <a:t> 변수로 활용하기 위해 만들어 주는 변수 변환의 형태로 해당 범주일 때 </a:t>
            </a:r>
            <a:r>
              <a:rPr lang="en-US" altLang="ko-KR" sz="900" dirty="0" smtClean="0"/>
              <a:t>1 </a:t>
            </a:r>
            <a:r>
              <a:rPr lang="ko-KR" altLang="en-US" sz="900" dirty="0" smtClean="0"/>
              <a:t>아니면 </a:t>
            </a:r>
            <a:r>
              <a:rPr lang="en-US" altLang="ko-KR" sz="900" dirty="0" smtClean="0"/>
              <a:t>0 </a:t>
            </a:r>
            <a:r>
              <a:rPr lang="ko-KR" altLang="en-US" sz="900" dirty="0" smtClean="0"/>
              <a:t>으로 표시하여 분석에 활용함</a:t>
            </a:r>
            <a:endParaRPr lang="en-US" altLang="ko-KR" sz="900" dirty="0" smtClean="0"/>
          </a:p>
          <a:p>
            <a:r>
              <a:rPr lang="en-US" altLang="ko-KR" sz="900" b="1" dirty="0" smtClean="0"/>
              <a:t>   2. D-1 ~ D-30 </a:t>
            </a:r>
            <a:r>
              <a:rPr lang="ko-KR" altLang="en-US" sz="900" b="1" dirty="0" smtClean="0"/>
              <a:t>발생건수 변수</a:t>
            </a:r>
            <a:endParaRPr lang="en-US" altLang="ko-KR" sz="900" b="1" dirty="0" smtClean="0"/>
          </a:p>
          <a:p>
            <a:r>
              <a:rPr lang="en-US" altLang="ko-KR" sz="900" dirty="0" smtClean="0"/>
              <a:t>       -  D-1</a:t>
            </a:r>
            <a:r>
              <a:rPr lang="ko-KR" altLang="en-US" sz="900" dirty="0" smtClean="0"/>
              <a:t>은 전 날의 발생건수</a:t>
            </a:r>
            <a:r>
              <a:rPr lang="en-US" altLang="ko-KR" sz="900" dirty="0" smtClean="0"/>
              <a:t>, D-2</a:t>
            </a:r>
            <a:r>
              <a:rPr lang="ko-KR" altLang="en-US" sz="900" dirty="0" smtClean="0"/>
              <a:t>는 전 전 날의 발생건수를 의미하며 기준시점부터 직전 </a:t>
            </a:r>
            <a:r>
              <a:rPr lang="en-US" altLang="ko-KR" sz="900" dirty="0" smtClean="0"/>
              <a:t>30</a:t>
            </a:r>
            <a:r>
              <a:rPr lang="ko-KR" altLang="en-US" sz="900" dirty="0" smtClean="0"/>
              <a:t>일 동안의 각 날의 감염병 발생건수를 의미함</a:t>
            </a:r>
            <a:endParaRPr lang="en-US" altLang="ko-KR" sz="900" dirty="0" smtClean="0"/>
          </a:p>
          <a:p>
            <a:r>
              <a:rPr lang="en-US" altLang="ko-KR" sz="900" b="1" dirty="0" smtClean="0"/>
              <a:t>   3. </a:t>
            </a:r>
            <a:r>
              <a:rPr lang="ko-KR" altLang="en-US" sz="900" b="1" dirty="0" smtClean="0"/>
              <a:t>일요일 및 공휴일은 제외</a:t>
            </a:r>
            <a:r>
              <a:rPr lang="en-US" altLang="ko-KR" sz="900" dirty="0" smtClean="0"/>
              <a:t> </a:t>
            </a:r>
          </a:p>
          <a:p>
            <a:r>
              <a:rPr lang="en-US" altLang="ko-KR" sz="900" b="1" dirty="0" smtClean="0"/>
              <a:t>   4. </a:t>
            </a:r>
            <a:r>
              <a:rPr lang="ko-KR" altLang="en-US" sz="900" b="1" dirty="0" smtClean="0"/>
              <a:t>기준변수 </a:t>
            </a:r>
            <a:r>
              <a:rPr lang="en-US" altLang="ko-KR" sz="900" b="1" dirty="0" smtClean="0"/>
              <a:t>1 ~ 15</a:t>
            </a:r>
            <a:r>
              <a:rPr lang="ko-KR" altLang="en-US" sz="900" b="1" dirty="0" smtClean="0"/>
              <a:t>는  </a:t>
            </a:r>
            <a:r>
              <a:rPr lang="en-US" altLang="ko-KR" sz="900" b="1" dirty="0" smtClean="0"/>
              <a:t>D+1 ~ D+15</a:t>
            </a:r>
            <a:r>
              <a:rPr lang="ko-KR" altLang="en-US" sz="900" b="1" dirty="0" smtClean="0"/>
              <a:t>일을 의미하는 구분변수로 기준변수가 </a:t>
            </a:r>
            <a:r>
              <a:rPr lang="en-US" altLang="ko-KR" sz="900" b="1" dirty="0" smtClean="0"/>
              <a:t>2</a:t>
            </a:r>
            <a:r>
              <a:rPr lang="ko-KR" altLang="en-US" sz="900" b="1" dirty="0" smtClean="0"/>
              <a:t>인 경우 기준일자에서 </a:t>
            </a:r>
            <a:r>
              <a:rPr lang="en-US" altLang="ko-KR" sz="900" b="1" dirty="0" smtClean="0"/>
              <a:t>D+2 </a:t>
            </a:r>
            <a:r>
              <a:rPr lang="ko-KR" altLang="en-US" sz="900" b="1" dirty="0" smtClean="0"/>
              <a:t>일의 감염병 발생건수를 의미</a:t>
            </a:r>
            <a:endParaRPr lang="ko-KR" altLang="en-US" sz="900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1560" y="5497944"/>
            <a:ext cx="806489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5536" y="4104231"/>
            <a:ext cx="831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95537" y="4140028"/>
            <a:ext cx="648071" cy="27260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기준 일자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7" y="4474419"/>
            <a:ext cx="648071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14.01.05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7" y="4648009"/>
            <a:ext cx="648071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14.01.05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5537" y="4821600"/>
            <a:ext cx="648071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14.01.05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5537" y="4995191"/>
            <a:ext cx="648071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…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5537" y="5168781"/>
            <a:ext cx="648071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14.01.05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00136" y="4456400"/>
            <a:ext cx="8352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0"/>
          <p:cNvGrpSpPr/>
          <p:nvPr/>
        </p:nvGrpSpPr>
        <p:grpSpPr>
          <a:xfrm>
            <a:off x="1109724" y="3933056"/>
            <a:ext cx="1265824" cy="1409316"/>
            <a:chOff x="1133526" y="3933056"/>
            <a:chExt cx="1302036" cy="1409316"/>
          </a:xfrm>
        </p:grpSpPr>
        <p:sp>
          <p:nvSpPr>
            <p:cNvPr id="20" name="직사각형 19"/>
            <p:cNvSpPr/>
            <p:nvPr/>
          </p:nvSpPr>
          <p:spPr>
            <a:xfrm>
              <a:off x="1133526" y="4140028"/>
              <a:ext cx="390610" cy="2726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월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33526" y="447441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33526" y="464800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33526" y="4821600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33526" y="499519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33526" y="516878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33526" y="3933056"/>
              <a:ext cx="1302036" cy="138873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Dummy(1/0)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89239" y="4140028"/>
              <a:ext cx="390610" cy="2726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89239" y="447441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589239" y="464800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589239" y="4821600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589239" y="499519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589239" y="516878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44951" y="4140028"/>
              <a:ext cx="390610" cy="2726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12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월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44951" y="447441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44951" y="464800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44951" y="4821600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044951" y="499519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44951" y="516878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442080" y="3933056"/>
            <a:ext cx="1265824" cy="1409316"/>
            <a:chOff x="2565765" y="3933056"/>
            <a:chExt cx="1302036" cy="1409316"/>
          </a:xfrm>
        </p:grpSpPr>
        <p:sp>
          <p:nvSpPr>
            <p:cNvPr id="42" name="직사각형 41"/>
            <p:cNvSpPr/>
            <p:nvPr/>
          </p:nvSpPr>
          <p:spPr>
            <a:xfrm>
              <a:off x="2565765" y="4140028"/>
              <a:ext cx="390610" cy="2726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월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565765" y="447441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65765" y="464800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565765" y="4821600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65765" y="499519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65765" y="516878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565765" y="3933056"/>
              <a:ext cx="1302036" cy="138873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요일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Dummy(1/0)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021478" y="4140028"/>
              <a:ext cx="390610" cy="2726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21478" y="447441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21478" y="464800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021478" y="4821600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021478" y="499519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021478" y="516878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477190" y="4140028"/>
              <a:ext cx="390610" cy="2726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토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477190" y="447441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477190" y="464800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477190" y="4821600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477190" y="499519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477190" y="516878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395536" y="5367801"/>
            <a:ext cx="831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556926" y="4140028"/>
            <a:ext cx="417665" cy="27260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D-1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556926" y="4474419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568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556926" y="4648009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568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556926" y="4821600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568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556926" y="4995191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…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556926" y="5168781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568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74699" y="4140028"/>
            <a:ext cx="417665" cy="27260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D-2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074699" y="4474419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689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074699" y="4648009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689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074699" y="4821600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689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074699" y="4995191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…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074699" y="5168781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689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125273" y="3933056"/>
            <a:ext cx="1836000" cy="138873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감염병</a:t>
            </a:r>
            <a:r>
              <a:rPr lang="ko-KR" altLang="en-US" sz="900" dirty="0" smtClean="0">
                <a:solidFill>
                  <a:schemeClr val="tx1"/>
                </a:solidFill>
              </a:rPr>
              <a:t> 발생건수 변수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597802" y="4140028"/>
            <a:ext cx="417665" cy="27260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…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597802" y="4474419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…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597802" y="4648009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…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597802" y="4821600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…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597802" y="4995191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…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597802" y="5168781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…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120905" y="4140028"/>
            <a:ext cx="417665" cy="27260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D-30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20905" y="4474419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200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120905" y="4648009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200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120905" y="4821600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200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120905" y="4995191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…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120905" y="5168781"/>
            <a:ext cx="417665" cy="1735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200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87" name="Picture 1"/>
          <p:cNvPicPr>
            <a:picLocks noChangeAspect="1" noChangeArrowheads="1"/>
          </p:cNvPicPr>
          <p:nvPr/>
        </p:nvPicPr>
        <p:blipFill>
          <a:blip r:embed="rId3" cstate="print"/>
          <a:srcRect l="3571" t="17267" r="4210" b="8125"/>
          <a:stretch>
            <a:fillRect/>
          </a:stretch>
        </p:blipFill>
        <p:spPr bwMode="auto">
          <a:xfrm>
            <a:off x="395536" y="2564904"/>
            <a:ext cx="835260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직사각형 87"/>
          <p:cNvSpPr/>
          <p:nvPr/>
        </p:nvSpPr>
        <p:spPr>
          <a:xfrm>
            <a:off x="7043596" y="2298208"/>
            <a:ext cx="1704868" cy="266696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예측기간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(D+15)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043607" y="2298208"/>
            <a:ext cx="5954721" cy="266696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입력기간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(D-30)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7020272" y="2592255"/>
            <a:ext cx="0" cy="277200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323850" y="2132856"/>
            <a:ext cx="8496300" cy="165618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668022" y="1989138"/>
            <a:ext cx="1152128" cy="21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u="sng" dirty="0" smtClean="0">
                <a:solidFill>
                  <a:srgbClr val="FF0000"/>
                </a:solidFill>
              </a:rPr>
              <a:t>illustrative</a:t>
            </a:r>
            <a:endParaRPr lang="ko-KR" altLang="en-US" sz="1200" b="1" u="sng" dirty="0">
              <a:solidFill>
                <a:srgbClr val="FF0000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779912" y="3933056"/>
            <a:ext cx="1265824" cy="1409316"/>
            <a:chOff x="3990044" y="3933056"/>
            <a:chExt cx="1302036" cy="1409316"/>
          </a:xfrm>
        </p:grpSpPr>
        <p:sp>
          <p:nvSpPr>
            <p:cNvPr id="94" name="직사각형 93"/>
            <p:cNvSpPr/>
            <p:nvPr/>
          </p:nvSpPr>
          <p:spPr>
            <a:xfrm>
              <a:off x="3990044" y="4140028"/>
              <a:ext cx="390610" cy="2726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봄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990044" y="447441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990044" y="464800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990044" y="4821600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990044" y="499519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990044" y="516878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3990044" y="3933056"/>
              <a:ext cx="1302036" cy="138873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계절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Dummy(1/0)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445757" y="4140028"/>
              <a:ext cx="390610" cy="2726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445757" y="447441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445757" y="464800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445757" y="4821600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445757" y="499519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4445757" y="516878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901470" y="4140028"/>
              <a:ext cx="390610" cy="2726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겨울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901470" y="447441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4901470" y="4648009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901470" y="4821600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901470" y="499519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901470" y="5168781"/>
              <a:ext cx="39061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7092279" y="3933056"/>
            <a:ext cx="1626207" cy="1409316"/>
            <a:chOff x="7092280" y="3933056"/>
            <a:chExt cx="1008112" cy="1409316"/>
          </a:xfrm>
        </p:grpSpPr>
        <p:sp>
          <p:nvSpPr>
            <p:cNvPr id="114" name="직사각형 113"/>
            <p:cNvSpPr/>
            <p:nvPr/>
          </p:nvSpPr>
          <p:spPr>
            <a:xfrm>
              <a:off x="7560392" y="4140028"/>
              <a:ext cx="540000" cy="2726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Target</a:t>
              </a: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560392" y="4474419"/>
              <a:ext cx="54000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985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7560392" y="4648009"/>
              <a:ext cx="54000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1,150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7560392" y="4821600"/>
              <a:ext cx="54000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1,200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7560392" y="4995191"/>
              <a:ext cx="54000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7560392" y="5168781"/>
              <a:ext cx="540000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236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092280" y="4140028"/>
              <a:ext cx="417665" cy="2726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기준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7092280" y="4474419"/>
              <a:ext cx="417665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7092280" y="4648009"/>
              <a:ext cx="417665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2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7092280" y="4821600"/>
              <a:ext cx="417665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3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7092280" y="4995191"/>
              <a:ext cx="417665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…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7092280" y="5168781"/>
              <a:ext cx="417665" cy="17359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15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7092280" y="3933056"/>
              <a:ext cx="1008000" cy="138873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예상 발생건수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323850" y="1340710"/>
            <a:ext cx="864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단기 예측모형은 기준 일자 별 과거 한 달간의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감염병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발생건수 변수와 월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요일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계절 등을 의미하는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Dummy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변수를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생성하여 감염병 발생건수를 예측</a:t>
            </a:r>
          </a:p>
        </p:txBody>
      </p:sp>
    </p:spTree>
    <p:extLst>
      <p:ext uri="{BB962C8B-B14F-4D97-AF65-F5344CB8AC3E}">
        <p14:creationId xmlns:p14="http://schemas.microsoft.com/office/powerpoint/2010/main" val="3853758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22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 예보 모형 개발③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395982" y="1340710"/>
            <a:ext cx="8748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 Regression, Neural Network, Random Forest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의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각 방법론 안에서 가장 최적의 옵션을 적용한 모형을 예측력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(Correlation) </a:t>
            </a:r>
          </a:p>
          <a:p>
            <a:pPr lvl="0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 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/>
              </a:rPr>
              <a:t>비교를 통해서 최종 모형 선정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-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각각의 모형에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타겟변수를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로그변환 해 줄 경우 예측력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(correlation)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더 나아짐을 확인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-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로그변환을 한 세 모형 모두 예측력이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0.9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이상으로 높아 문제가 없고 실제 적용했을 때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트렌드를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더 잘 예측했던 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Neural Network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모형을 최종 모형으로 선택</a:t>
            </a:r>
          </a:p>
        </p:txBody>
      </p:sp>
      <p:graphicFrame>
        <p:nvGraphicFramePr>
          <p:cNvPr id="129" name="표 128"/>
          <p:cNvGraphicFramePr>
            <a:graphicFrameLocks noGrp="1"/>
          </p:cNvGraphicFramePr>
          <p:nvPr/>
        </p:nvGraphicFramePr>
        <p:xfrm>
          <a:off x="539440" y="2852920"/>
          <a:ext cx="8137129" cy="1008140"/>
        </p:xfrm>
        <a:graphic>
          <a:graphicData uri="http://schemas.openxmlformats.org/drawingml/2006/table">
            <a:tbl>
              <a:tblPr/>
              <a:tblGrid>
                <a:gridCol w="1411805"/>
                <a:gridCol w="1681331"/>
                <a:gridCol w="1681331"/>
                <a:gridCol w="1681331"/>
                <a:gridCol w="1681331"/>
              </a:tblGrid>
              <a:tr h="25203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예측 모형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03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Regression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Neural Network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Random Forest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252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Raw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Correlation</a:t>
                      </a:r>
                    </a:p>
                  </a:txBody>
                  <a:tcPr marL="14287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0.915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0.942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0.889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Log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Correlation</a:t>
                      </a:r>
                    </a:p>
                  </a:txBody>
                  <a:tcPr marL="14287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              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맑은 고딕"/>
                        </a:rPr>
                        <a:t>0.945(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맑은 고딕"/>
                        </a:rPr>
                        <a:t>▲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맑은 고딕"/>
                        </a:rPr>
                        <a:t>0.03)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0.916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▽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0.026)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0.912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▲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0.023)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0" name="그림 129" descr="ScatterPlot_0316_TOT_LOG_RE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113" y="4149100"/>
            <a:ext cx="2552700" cy="1762125"/>
          </a:xfrm>
          <a:prstGeom prst="rect">
            <a:avLst/>
          </a:prstGeom>
        </p:spPr>
      </p:pic>
      <p:pic>
        <p:nvPicPr>
          <p:cNvPr id="131" name="그림 130" descr="ScatterPlot_0316_TOT_LOG_L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4685" y="4158625"/>
            <a:ext cx="2600325" cy="1743075"/>
          </a:xfrm>
          <a:prstGeom prst="rect">
            <a:avLst/>
          </a:prstGeom>
        </p:spPr>
      </p:pic>
      <p:pic>
        <p:nvPicPr>
          <p:cNvPr id="132" name="그림 131" descr="ScatterPlot_0316_TOT_LOG_N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2788" y="4149102"/>
            <a:ext cx="2609849" cy="1771650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993898" y="6021360"/>
            <a:ext cx="1603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[Regression </a:t>
            </a:r>
            <a:r>
              <a:rPr lang="ko-KR" altLang="en-US" sz="1200" b="1" dirty="0" err="1" smtClean="0"/>
              <a:t>산점도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3567281" y="6021360"/>
            <a:ext cx="1980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[Neural Network </a:t>
            </a:r>
            <a:r>
              <a:rPr lang="ko-KR" altLang="en-US" sz="1200" b="1" dirty="0" err="1" smtClean="0"/>
              <a:t>산점도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6412468" y="6021360"/>
            <a:ext cx="192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[Random Forest </a:t>
            </a:r>
            <a:r>
              <a:rPr lang="ko-KR" altLang="en-US" sz="1200" b="1" dirty="0" err="1" smtClean="0"/>
              <a:t>산점도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82650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23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 예보 모형 개발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–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예측력에 대한 평가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580116"/>
              </p:ext>
            </p:extLst>
          </p:nvPr>
        </p:nvGraphicFramePr>
        <p:xfrm>
          <a:off x="323410" y="2132827"/>
          <a:ext cx="8424613" cy="4104555"/>
        </p:xfrm>
        <a:graphic>
          <a:graphicData uri="http://schemas.openxmlformats.org/drawingml/2006/table">
            <a:tbl>
              <a:tblPr/>
              <a:tblGrid>
                <a:gridCol w="786735"/>
                <a:gridCol w="786735"/>
                <a:gridCol w="1005271"/>
                <a:gridCol w="994344"/>
                <a:gridCol w="786735"/>
                <a:gridCol w="786735"/>
                <a:gridCol w="1092686"/>
                <a:gridCol w="1092686"/>
                <a:gridCol w="1092686"/>
              </a:tblGrid>
              <a:tr h="200667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인플루엔자 발생 환자 수 분포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(17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DUR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판별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예측력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Correlation) D+1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25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지역코드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지역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감염병 발생 평균 환자 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감염병 발생 표준편차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최솟값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최댓값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신경망 모형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REG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회귀 모형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RF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랜덤포레스트 모형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62.4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29.6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B78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부산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47.7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39.5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B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A72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인천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24.3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12.0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대구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26.3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14.3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광주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49.3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56.4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674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대전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13.5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8.0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0.32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울산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12.9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7.7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          0.16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780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경기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101.5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48.2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239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D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2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C6F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강원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10.7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4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482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충북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10.0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4.7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82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충남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53.2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22.9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179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전북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54.6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53.9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073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전남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30.4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29.7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8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경북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25.0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10.6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382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경남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48.0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34.3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4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제주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4.5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          0.11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          0.03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67C"/>
                    </a:solidFill>
                  </a:tcPr>
                </a:tc>
              </a:tr>
              <a:tr h="20066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세종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2.0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    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47F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23850" y="1340710"/>
            <a:ext cx="864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지역별로 평균 발생 환자 수가 많은 지역이 적은 지역에 비해 예측력이 좋은 것으로 나타남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sym typeface="Wingdings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종합적으로 봤을 때 전통적인 회귀모형이 예측력이 가장 좋으나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세 종류의 정보를 모두 제공하여 의사결정에 활용토록 함</a:t>
            </a:r>
          </a:p>
        </p:txBody>
      </p:sp>
    </p:spTree>
    <p:extLst>
      <p:ext uri="{BB962C8B-B14F-4D97-AF65-F5344CB8AC3E}">
        <p14:creationId xmlns:p14="http://schemas.microsoft.com/office/powerpoint/2010/main" val="2686312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24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감염병 예보 모형 개발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–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예측력에 대한 평가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7430" y="6023119"/>
            <a:ext cx="84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1)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심평원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_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인플루엔자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: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판별 모형을 통해 인플루엔자 환자로 판별된 실제 환자 수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2)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심평원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_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인플루엔자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예측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):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예측모형에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정보를 활용하여 인플루엔자 환자로 예측한 환자 수 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3)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질본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_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인플루엔자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질병관리본부에서 표본감시를 통해 수집한 인플루엔자 환자 수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400" y="1339297"/>
            <a:ext cx="889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질병관리본부의 인플루엔자 표본감시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트렌드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  <a:sym typeface="Wingdings"/>
              </a:rPr>
              <a:t> 비교를 통해 예측모형 검증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맑은 고딕"/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  - 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질병관리본부의 인플루엔자 의심환자분율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, DUR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데이터를 활용해 판별한 인플루엔자 판별 환자수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예측모형의 예측 환자수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(D+1)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의 </a:t>
            </a:r>
            <a:endParaRPr kumimoji="0" lang="en-US" altLang="ko-KR" sz="11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    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추이를 비교</a:t>
            </a:r>
            <a:endParaRPr kumimoji="0" lang="en-US" altLang="ko-KR" sz="11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  - 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데이터의 특성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,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수집방식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,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산출방식의 차이에 따른 단위의 차이는 존재하나 발생 경향 자체는 거의 유사하게 나타남을 확인</a:t>
            </a:r>
            <a:endParaRPr kumimoji="0" lang="en-US" altLang="ko-KR" sz="11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  - 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심평원 자료에서 특정일자에 발생건수가 급증하는 경우는 월요일로 주말에 병원을 방문하지 못 했던 환자들이 몰려서 생기는 현상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429" y="2724291"/>
            <a:ext cx="8281151" cy="329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91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25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5982" y="962683"/>
            <a:ext cx="864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데이터 분석 결과를 시각화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(</a:t>
            </a:r>
            <a:r>
              <a:rPr kumimoji="0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대시보드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, GIS)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/>
              </a:rPr>
              <a:t> 화면으로 구현 →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Wingdings"/>
              </a:rPr>
              <a:t>발표 후 시연으로 대체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40" y="1773215"/>
            <a:ext cx="3888540" cy="1799805"/>
          </a:xfrm>
          <a:prstGeom prst="rect">
            <a:avLst/>
          </a:prstGeom>
        </p:spPr>
      </p:pic>
      <p:sp>
        <p:nvSpPr>
          <p:cNvPr id="12" name="오른쪽 화살표[R] 6"/>
          <p:cNvSpPr/>
          <p:nvPr/>
        </p:nvSpPr>
        <p:spPr>
          <a:xfrm>
            <a:off x="3987085" y="2528593"/>
            <a:ext cx="541804" cy="4025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8" y="1772770"/>
            <a:ext cx="3430708" cy="17883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7" y="4289194"/>
            <a:ext cx="3430708" cy="1734087"/>
          </a:xfrm>
          <a:prstGeom prst="rect">
            <a:avLst/>
          </a:prstGeom>
        </p:spPr>
      </p:pic>
      <p:sp>
        <p:nvSpPr>
          <p:cNvPr id="18" name="오른쪽 화살표[R] 9"/>
          <p:cNvSpPr/>
          <p:nvPr/>
        </p:nvSpPr>
        <p:spPr>
          <a:xfrm rot="8719682">
            <a:off x="3637602" y="4077089"/>
            <a:ext cx="1138321" cy="4025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AutoShape 187"/>
          <p:cNvSpPr>
            <a:spLocks noChangeArrowheads="1"/>
          </p:cNvSpPr>
          <p:nvPr/>
        </p:nvSpPr>
        <p:spPr bwMode="auto">
          <a:xfrm>
            <a:off x="217587" y="3645030"/>
            <a:ext cx="3438349" cy="4025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로그인화면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AutoShape 187"/>
          <p:cNvSpPr>
            <a:spLocks noChangeArrowheads="1"/>
          </p:cNvSpPr>
          <p:nvPr/>
        </p:nvSpPr>
        <p:spPr bwMode="auto">
          <a:xfrm>
            <a:off x="4863533" y="3645030"/>
            <a:ext cx="3885047" cy="4025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2.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대시보드 메인화면접속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AutoShape 187"/>
          <p:cNvSpPr>
            <a:spLocks noChangeArrowheads="1"/>
          </p:cNvSpPr>
          <p:nvPr/>
        </p:nvSpPr>
        <p:spPr bwMode="auto">
          <a:xfrm>
            <a:off x="217587" y="6112506"/>
            <a:ext cx="3430708" cy="4025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전국지도 상세부분 클릭시 화면전환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98545" y="4421633"/>
            <a:ext cx="1625411" cy="1207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40" y="4281772"/>
            <a:ext cx="3960550" cy="1732072"/>
          </a:xfrm>
          <a:prstGeom prst="rect">
            <a:avLst/>
          </a:prstGeom>
        </p:spPr>
      </p:pic>
      <p:sp>
        <p:nvSpPr>
          <p:cNvPr id="26" name="AutoShape 187"/>
          <p:cNvSpPr>
            <a:spLocks noChangeArrowheads="1"/>
          </p:cNvSpPr>
          <p:nvPr/>
        </p:nvSpPr>
        <p:spPr bwMode="auto">
          <a:xfrm>
            <a:off x="4860040" y="6122897"/>
            <a:ext cx="3960550" cy="4025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상세지도 부분에서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GIS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GIS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서비스 연동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오른쪽 화살표[R] 16"/>
          <p:cNvSpPr/>
          <p:nvPr/>
        </p:nvSpPr>
        <p:spPr>
          <a:xfrm>
            <a:off x="3954884" y="5145948"/>
            <a:ext cx="541804" cy="4025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51400" y="1392983"/>
            <a:ext cx="8640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모든 정보를 한눈에 볼 수 있는 통합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대시보드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화면 개발을 통해 사용자 중심의 직관적 정보 전달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79836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26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추진성과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한쪽 모서리가 둥근 사각형 34"/>
          <p:cNvSpPr/>
          <p:nvPr/>
        </p:nvSpPr>
        <p:spPr>
          <a:xfrm>
            <a:off x="467544" y="1307508"/>
            <a:ext cx="8229229" cy="396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47000">
                <a:srgbClr val="00639A"/>
              </a:gs>
              <a:gs pos="47000">
                <a:srgbClr val="004E79"/>
              </a:gs>
            </a:gsLst>
            <a:lin ang="5400000" scaled="1"/>
            <a:tileRect/>
          </a:gradFill>
          <a:ln w="889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4303" y="1346674"/>
            <a:ext cx="75141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pc="-100">
                <a:solidFill>
                  <a:schemeClr val="bg1"/>
                </a:solidFill>
                <a:effectLst>
                  <a:outerShdw blurRad="101600" algn="ctr" rotWithShape="0">
                    <a:prstClr val="black">
                      <a:alpha val="71000"/>
                    </a:prstClr>
                  </a:outerShdw>
                </a:effectLst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국가 감염병 감시 사업으로의 연계</a:t>
            </a:r>
            <a:r>
              <a:rPr lang="en-US" altLang="ko-KR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발전 추진</a:t>
            </a:r>
            <a:endParaRPr lang="ko-KR" altLang="en-US" sz="2000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43608" y="1956271"/>
            <a:ext cx="741682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감염병 표본감시체계의 한계점 보완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표본감시체계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)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감염병 중 전수 보고가 어렵고 간헐적 발생률이 높은 감염병은   일부 표본기관을 선정하여 </a:t>
            </a:r>
            <a:r>
              <a:rPr lang="ko-KR" altLang="en-US" sz="1600" dirty="0" smtClean="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주 </a:t>
            </a:r>
            <a:r>
              <a:rPr lang="en-US" altLang="ko-KR" sz="1600" dirty="0" smtClean="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1</a:t>
            </a:r>
            <a:r>
              <a:rPr lang="ko-KR" altLang="en-US" sz="1600" dirty="0" smtClean="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회 신고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하도록 함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→ 시스템을 활용하여 전수 통계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, D-1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일자별 모니터링 가능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2" y="2020708"/>
            <a:ext cx="216973" cy="22071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50736" y="3701165"/>
            <a:ext cx="7416824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질병관리본부 국가 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감염병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감시 사업과 연계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85750" indent="-285750">
              <a:lnSpc>
                <a:spcPts val="2500"/>
              </a:lnSpc>
              <a:spcBef>
                <a:spcPts val="400"/>
              </a:spcBef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감염병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의심환자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24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시간 상황 접수 및 대응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85750" indent="-285750">
              <a:lnSpc>
                <a:spcPts val="2500"/>
              </a:lnSpc>
              <a:spcBef>
                <a:spcPts val="400"/>
              </a:spcBef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국내외 감염병 관련 정보 실시간 수집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85750" indent="-285750">
              <a:lnSpc>
                <a:spcPts val="2500"/>
              </a:lnSpc>
              <a:spcBef>
                <a:spcPts val="400"/>
              </a:spcBef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국내외 감염병 발생정보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국내 감염병 대응 현황 및 위기상황 전파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85750" indent="-285750">
              <a:lnSpc>
                <a:spcPts val="2500"/>
              </a:lnSpc>
              <a:spcBef>
                <a:spcPts val="400"/>
              </a:spcBef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감염병 위기시 중앙방역대책본부 지원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※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질병관리본부 담당과 지속 협력 체계 추진 협의 완료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0" y="3765602"/>
            <a:ext cx="216973" cy="2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332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27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추진성과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한쪽 모서리가 둥근 사각형 34"/>
          <p:cNvSpPr/>
          <p:nvPr/>
        </p:nvSpPr>
        <p:spPr>
          <a:xfrm>
            <a:off x="467544" y="1307508"/>
            <a:ext cx="8229229" cy="396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47000">
                <a:srgbClr val="00639A"/>
              </a:gs>
              <a:gs pos="47000">
                <a:srgbClr val="004E79"/>
              </a:gs>
            </a:gsLst>
            <a:lin ang="5400000" scaled="1"/>
            <a:tileRect/>
          </a:gradFill>
          <a:ln w="889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4303" y="1346674"/>
            <a:ext cx="75141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pc="-100">
                <a:solidFill>
                  <a:schemeClr val="bg1"/>
                </a:solidFill>
                <a:effectLst>
                  <a:outerShdw blurRad="101600" algn="ctr" rotWithShape="0">
                    <a:prstClr val="black">
                      <a:alpha val="71000"/>
                    </a:prstClr>
                  </a:outerShdw>
                </a:effectLst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국가 감염병 감시 사업으로의 연계</a:t>
            </a:r>
            <a:r>
              <a:rPr lang="en-US" altLang="ko-KR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발전 추진</a:t>
            </a:r>
            <a:endParaRPr lang="ko-KR" altLang="en-US" sz="2000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60" y="1844780"/>
            <a:ext cx="7848976" cy="4774597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366585" y="3284980"/>
            <a:ext cx="184536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366585" y="3645030"/>
            <a:ext cx="285350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t="27563" r="10339" b="25648"/>
          <a:stretch/>
        </p:blipFill>
        <p:spPr>
          <a:xfrm>
            <a:off x="2267681" y="4970147"/>
            <a:ext cx="5472760" cy="1699303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313990" y="5229250"/>
            <a:ext cx="53544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326841" y="5384476"/>
            <a:ext cx="40454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267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28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추진성과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한쪽 모서리가 둥근 사각형 34"/>
          <p:cNvSpPr/>
          <p:nvPr/>
        </p:nvSpPr>
        <p:spPr>
          <a:xfrm>
            <a:off x="467544" y="1307508"/>
            <a:ext cx="8229229" cy="396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47000">
                <a:srgbClr val="00639A"/>
              </a:gs>
              <a:gs pos="47000">
                <a:srgbClr val="004E79"/>
              </a:gs>
            </a:gsLst>
            <a:lin ang="5400000" scaled="1"/>
            <a:tileRect/>
          </a:gradFill>
          <a:ln w="889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4303" y="1346674"/>
            <a:ext cx="75141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pc="-100">
                <a:solidFill>
                  <a:schemeClr val="bg1"/>
                </a:solidFill>
                <a:effectLst>
                  <a:outerShdw blurRad="101600" algn="ctr" rotWithShape="0">
                    <a:prstClr val="black">
                      <a:alpha val="71000"/>
                    </a:prstClr>
                  </a:outerShdw>
                </a:effectLst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국가 감염병 감시 사업으로의 연계</a:t>
            </a:r>
            <a:r>
              <a:rPr lang="en-US" altLang="ko-KR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발전 추진</a:t>
            </a:r>
            <a:endParaRPr lang="ko-KR" altLang="en-US" sz="2000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0" r="9057"/>
          <a:stretch/>
        </p:blipFill>
        <p:spPr>
          <a:xfrm>
            <a:off x="2647103" y="2204830"/>
            <a:ext cx="3208683" cy="40294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1" r="9860"/>
          <a:stretch/>
        </p:blipFill>
        <p:spPr>
          <a:xfrm>
            <a:off x="5855786" y="2211944"/>
            <a:ext cx="3285080" cy="40294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r="8787"/>
          <a:stretch/>
        </p:blipFill>
        <p:spPr>
          <a:xfrm>
            <a:off x="0" y="2204830"/>
            <a:ext cx="2971293" cy="40294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1400" y="1855821"/>
            <a:ext cx="8640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2017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년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11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월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감염병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의심환자 조기 감지 시스템 모니터링 결과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인플루엔자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135" y="6237680"/>
            <a:ext cx="285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( 11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9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일 감지 결과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71293" y="6234319"/>
            <a:ext cx="285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( 11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16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일 감지 결과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2403" y="6234319"/>
            <a:ext cx="285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( 11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27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일 감지 결과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5531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29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추진성과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한쪽 모서리가 둥근 사각형 34"/>
          <p:cNvSpPr/>
          <p:nvPr/>
        </p:nvSpPr>
        <p:spPr>
          <a:xfrm>
            <a:off x="467544" y="1307508"/>
            <a:ext cx="8229229" cy="396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47000">
                <a:srgbClr val="00639A"/>
              </a:gs>
              <a:gs pos="47000">
                <a:srgbClr val="004E79"/>
              </a:gs>
            </a:gsLst>
            <a:lin ang="5400000" scaled="1"/>
            <a:tileRect/>
          </a:gradFill>
          <a:ln w="889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4303" y="1346674"/>
            <a:ext cx="75141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pc="-100">
                <a:solidFill>
                  <a:schemeClr val="bg1"/>
                </a:solidFill>
                <a:effectLst>
                  <a:outerShdw blurRad="101600" algn="ctr" rotWithShape="0">
                    <a:prstClr val="black">
                      <a:alpha val="71000"/>
                    </a:prstClr>
                  </a:outerShdw>
                </a:effectLst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국가 감염병 감시 사업으로의 연계</a:t>
            </a:r>
            <a:r>
              <a:rPr lang="en-US" altLang="ko-KR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발전 추진</a:t>
            </a:r>
            <a:endParaRPr lang="ko-KR" altLang="en-US" sz="2000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r="9730"/>
          <a:stretch/>
        </p:blipFill>
        <p:spPr>
          <a:xfrm>
            <a:off x="4644010" y="1764585"/>
            <a:ext cx="4392610" cy="4741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r="10272"/>
          <a:stretch/>
        </p:blipFill>
        <p:spPr>
          <a:xfrm>
            <a:off x="107380" y="1763319"/>
            <a:ext cx="4608526" cy="4956234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85385" y="5312465"/>
            <a:ext cx="420573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83135" y="4437140"/>
            <a:ext cx="352849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554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tIns="144000" bIns="72000">
            <a:normAutofit/>
          </a:bodyPr>
          <a:lstStyle/>
          <a:p>
            <a:pPr>
              <a:lnSpc>
                <a:spcPts val="1800"/>
              </a:lnSpc>
            </a:pPr>
            <a:r>
              <a:rPr lang="ko-KR" altLang="en-US" b="1" dirty="0" smtClean="0"/>
              <a:t>사업개념도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smtClean="0"/>
              <a:t>빅데이터 플래그십 시범사업</a:t>
            </a:r>
            <a:endParaRPr lang="ko-KR" altLang="en-US" dirty="0"/>
          </a:p>
        </p:txBody>
      </p:sp>
      <p:sp>
        <p:nvSpPr>
          <p:cNvPr id="28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48330" y="6520355"/>
            <a:ext cx="2133600" cy="365125"/>
          </a:xfrm>
        </p:spPr>
        <p:txBody>
          <a:bodyPr/>
          <a:lstStyle/>
          <a:p>
            <a:fld id="{30775A1A-91FD-41EB-90C5-020A738C7BFD}" type="slidenum">
              <a:rPr lang="en-US" altLang="ko-KR" smtClean="0"/>
              <a:pPr/>
              <a:t>3</a:t>
            </a:fld>
            <a:endParaRPr lang="en-US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1400" y="1412720"/>
            <a:ext cx="8569190" cy="5112710"/>
          </a:xfrm>
          <a:prstGeom prst="roundRect">
            <a:avLst>
              <a:gd name="adj" fmla="val 1916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tIns="432000">
            <a:noAutofit/>
          </a:bodyPr>
          <a:lstStyle/>
          <a:p>
            <a:pPr marL="92075" indent="-92075" fontAlgn="base" latinLnBrk="0">
              <a:buFont typeface="Arial" panose="020B0604020202020204" pitchFamily="34" charset="0"/>
              <a:buChar char="•"/>
            </a:pPr>
            <a:endParaRPr lang="ko-KR" altLang="en-US" sz="1200" b="1" spc="-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2570" y="908650"/>
            <a:ext cx="82440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94" indent="-406394" latinLnBrk="0"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추진 </a:t>
            </a:r>
            <a:r>
              <a:rPr lang="ko-KR" altLang="en-US" sz="1600" b="1" dirty="0">
                <a:latin typeface="+mn-ea"/>
              </a:rPr>
              <a:t>배경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7380" y="1556740"/>
            <a:ext cx="85691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0" latinLnBrk="0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실효성 있는 감염병 대응체계 구축에 대한 사회적 요구 증대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새정부 국정과제 포함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56" name="한쪽 모서리가 둥근 사각형 55"/>
          <p:cNvSpPr/>
          <p:nvPr/>
        </p:nvSpPr>
        <p:spPr>
          <a:xfrm>
            <a:off x="591361" y="3736538"/>
            <a:ext cx="7437119" cy="396000"/>
          </a:xfrm>
          <a:prstGeom prst="round1Rect">
            <a:avLst>
              <a:gd name="adj" fmla="val 0"/>
            </a:avLst>
          </a:prstGeom>
          <a:solidFill>
            <a:srgbClr val="0C44A0"/>
          </a:solidFill>
          <a:ln w="889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8120" y="3793434"/>
            <a:ext cx="75141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pc="-100">
                <a:solidFill>
                  <a:schemeClr val="bg1"/>
                </a:solidFill>
                <a:effectLst>
                  <a:outerShdw blurRad="101600" algn="ctr" rotWithShape="0">
                    <a:prstClr val="black">
                      <a:alpha val="71000"/>
                    </a:prstClr>
                  </a:outerShdw>
                </a:effectLst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sz="1400" spc="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2016</a:t>
            </a:r>
            <a:r>
              <a:rPr lang="ko-KR" altLang="en-US" sz="1400" spc="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년 </a:t>
            </a:r>
            <a:r>
              <a:rPr lang="ko-KR" altLang="en-US" sz="1400" spc="0" dirty="0" err="1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빅데이터</a:t>
            </a:r>
            <a:r>
              <a:rPr lang="ko-KR" altLang="en-US" sz="1400" spc="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 플래그십</a:t>
            </a:r>
            <a:r>
              <a:rPr lang="en-US" altLang="ko-KR" sz="1400" spc="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400" spc="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기획</a:t>
            </a:r>
            <a:r>
              <a:rPr lang="en-US" altLang="ko-KR" sz="1400" spc="0" dirty="0" smtClean="0">
                <a:solidFill>
                  <a:prstClr val="white"/>
                </a:solidFill>
                <a:latin typeface="맑은 고딕"/>
                <a:ea typeface="맑은 고딕"/>
              </a:rPr>
              <a:t>·</a:t>
            </a:r>
            <a:r>
              <a:rPr lang="ko-KR" altLang="en-US" sz="1400" spc="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검증</a:t>
            </a:r>
            <a:r>
              <a:rPr lang="en-US" altLang="ko-KR" sz="1400" spc="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) </a:t>
            </a:r>
            <a:r>
              <a:rPr lang="ko-KR" altLang="en-US" sz="1400" spc="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시범사업 추진결과</a:t>
            </a:r>
            <a:endParaRPr lang="ko-KR" altLang="en-US" sz="1400" spc="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455008" y="5716758"/>
            <a:ext cx="5573472" cy="5760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5993" tIns="35993" rIns="35993" bIns="35993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222" fontAlgn="auto" latinLnBrk="0">
              <a:spcBef>
                <a:spcPts val="0"/>
              </a:spcBef>
              <a:spcAft>
                <a:spcPts val="600"/>
              </a:spcAft>
              <a:defRPr/>
            </a:pPr>
            <a:endParaRPr kumimoji="0" lang="ko-KR" altLang="en-US" sz="1400" kern="0" dirty="0">
              <a:solidFill>
                <a:schemeClr val="bg1"/>
              </a:solidFill>
              <a:latin typeface="휴먼고딕" pitchFamily="2" charset="-127"/>
              <a:ea typeface="휴먼고딕" pitchFamily="2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455008" y="5212864"/>
            <a:ext cx="5573472" cy="431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5993" tIns="35993" rIns="35993" bIns="35993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222" fontAlgn="auto" latinLnBrk="0">
              <a:spcBef>
                <a:spcPts val="0"/>
              </a:spcBef>
              <a:spcAft>
                <a:spcPts val="600"/>
              </a:spcAft>
              <a:defRPr/>
            </a:pPr>
            <a:endParaRPr kumimoji="0" lang="ko-KR" altLang="en-US" sz="1400" kern="0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455008" y="4708878"/>
            <a:ext cx="5573472" cy="431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5993" tIns="35993" rIns="35993" bIns="35993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222" fontAlgn="auto" latinLnBrk="0">
              <a:spcBef>
                <a:spcPts val="0"/>
              </a:spcBef>
              <a:spcAft>
                <a:spcPts val="600"/>
              </a:spcAft>
              <a:defRPr/>
            </a:pPr>
            <a:endParaRPr kumimoji="0" lang="ko-KR" altLang="en-US" sz="1400" kern="0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9977" y="4204560"/>
            <a:ext cx="1534743" cy="432048"/>
          </a:xfrm>
          <a:prstGeom prst="rect">
            <a:avLst/>
          </a:prstGeom>
          <a:solidFill>
            <a:srgbClr val="0083CB"/>
          </a:solidFill>
          <a:ln w="3175" cap="flat" cmpd="sng" algn="ctr">
            <a:noFill/>
            <a:prstDash val="solid"/>
          </a:ln>
          <a:effectLst/>
        </p:spPr>
        <p:txBody>
          <a:bodyPr lIns="35993" tIns="35993" rIns="35993" bIns="35993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222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kern="0" dirty="0" smtClean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과 제 명</a:t>
            </a:r>
            <a:endParaRPr kumimoji="0" lang="ko-KR" altLang="en-US" sz="1400" kern="0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09977" y="4707075"/>
            <a:ext cx="1534743" cy="432048"/>
          </a:xfrm>
          <a:prstGeom prst="rect">
            <a:avLst/>
          </a:prstGeom>
          <a:solidFill>
            <a:srgbClr val="0083CB"/>
          </a:solidFill>
          <a:ln w="3175" cap="flat" cmpd="sng" algn="ctr">
            <a:noFill/>
            <a:prstDash val="solid"/>
          </a:ln>
          <a:effectLst/>
        </p:spPr>
        <p:txBody>
          <a:bodyPr lIns="35993" tIns="35993" rIns="35993" bIns="35993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222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" lastClr="FFFFFF"/>
                </a:solidFill>
                <a:latin typeface="HY울릉도M" pitchFamily="18" charset="-127"/>
                <a:ea typeface="HY울릉도M" pitchFamily="18" charset="-127"/>
              </a:rPr>
              <a:t>사업기간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09977" y="5716758"/>
            <a:ext cx="1534743" cy="576080"/>
          </a:xfrm>
          <a:prstGeom prst="rect">
            <a:avLst/>
          </a:prstGeom>
          <a:solidFill>
            <a:srgbClr val="0083CB"/>
          </a:solidFill>
          <a:ln w="3175" cap="flat" cmpd="sng" algn="ctr">
            <a:noFill/>
            <a:prstDash val="solid"/>
          </a:ln>
          <a:effectLst/>
        </p:spPr>
        <p:txBody>
          <a:bodyPr lIns="35993" tIns="35993" rIns="35993" bIns="35993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222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kern="0" dirty="0" smtClean="0">
                <a:solidFill>
                  <a:sysClr val="window" lastClr="FFFFFF"/>
                </a:solidFill>
                <a:latin typeface="HY울릉도M" pitchFamily="18" charset="-127"/>
                <a:ea typeface="HY울릉도M" pitchFamily="18" charset="-127"/>
              </a:rPr>
              <a:t>추진결과</a:t>
            </a:r>
            <a:endParaRPr kumimoji="0" lang="ko-KR" altLang="en-US" sz="1400" kern="0" dirty="0">
              <a:solidFill>
                <a:sysClr val="window" lastClr="FFFFFF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99451" y="4806276"/>
            <a:ext cx="5501484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1042852" fontAlgn="auto" latinLnBrk="0">
              <a:spcBef>
                <a:spcPts val="0"/>
              </a:spcBef>
              <a:spcAft>
                <a:spcPts val="300"/>
              </a:spcAft>
              <a:buSzPct val="80000"/>
              <a:defRPr/>
            </a:pP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2016. </a:t>
            </a:r>
            <a:r>
              <a:rPr kumimoji="0" lang="en-US" altLang="ko-KR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6. 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~ 2016. </a:t>
            </a:r>
            <a:r>
              <a:rPr kumimoji="0" lang="en-US" altLang="ko-KR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11. 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79040" y="5751469"/>
            <a:ext cx="5521322" cy="46935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1042852" fontAlgn="auto" latinLnBrk="0">
              <a:spcBef>
                <a:spcPts val="0"/>
              </a:spcBef>
              <a:spcAft>
                <a:spcPts val="300"/>
              </a:spcAft>
              <a:buSzPct val="80000"/>
              <a:defRPr/>
            </a:pPr>
            <a:r>
              <a:rPr lang="ko-KR" alt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실시간 의약품 처방 빅데이터 분석을 통한 </a:t>
            </a:r>
            <a:endParaRPr lang="en-US" altLang="ko-KR" sz="14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HY울릉도M" pitchFamily="18" charset="-127"/>
              <a:ea typeface="HY울릉도M" pitchFamily="18" charset="-127"/>
            </a:endParaRPr>
          </a:p>
          <a:p>
            <a:pPr defTabSz="1042852" fontAlgn="auto" latinLnBrk="0">
              <a:spcBef>
                <a:spcPts val="0"/>
              </a:spcBef>
              <a:spcAft>
                <a:spcPts val="300"/>
              </a:spcAft>
              <a:buSzPct val="80000"/>
              <a:defRPr/>
            </a:pPr>
            <a:r>
              <a:rPr lang="ko-KR" alt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국내 최초</a:t>
            </a:r>
            <a:r>
              <a:rPr lang="en-US" altLang="ko-KR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400" b="1" kern="0" dirty="0" smtClean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한국형 감염병</a:t>
            </a:r>
            <a:r>
              <a:rPr lang="en-US" altLang="ko-KR" sz="1400" b="1" kern="0" dirty="0" smtClean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(3</a:t>
            </a:r>
            <a:r>
              <a:rPr lang="ko-KR" altLang="en-US" sz="1400" b="1" kern="0" dirty="0" smtClean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종</a:t>
            </a:r>
            <a:r>
              <a:rPr lang="en-US" altLang="ko-KR" sz="1400" b="1" kern="0" dirty="0" smtClean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)</a:t>
            </a:r>
            <a:r>
              <a:rPr lang="ko-KR" altLang="en-US" sz="1400" b="1" kern="0" dirty="0" smtClean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 전수 감시 시스템</a:t>
            </a:r>
            <a:r>
              <a:rPr lang="ko-KR" alt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 구축 완료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455008" y="4204668"/>
            <a:ext cx="5573472" cy="431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5993" tIns="35993" rIns="35993" bIns="35993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222" fontAlgn="auto" latinLnBrk="0">
              <a:spcBef>
                <a:spcPts val="0"/>
              </a:spcBef>
              <a:spcAft>
                <a:spcPts val="600"/>
              </a:spcAft>
              <a:defRPr/>
            </a:pPr>
            <a:endParaRPr kumimoji="0" lang="ko-KR" altLang="en-US" sz="1400" kern="0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09977" y="5212700"/>
            <a:ext cx="1534743" cy="432048"/>
          </a:xfrm>
          <a:prstGeom prst="rect">
            <a:avLst/>
          </a:prstGeom>
          <a:solidFill>
            <a:srgbClr val="0083CB"/>
          </a:solidFill>
          <a:ln w="3175" cap="flat" cmpd="sng" algn="ctr">
            <a:noFill/>
            <a:prstDash val="solid"/>
          </a:ln>
          <a:effectLst/>
        </p:spPr>
        <p:txBody>
          <a:bodyPr lIns="35993" tIns="35993" rIns="35993" bIns="35993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222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kern="0" dirty="0" smtClean="0">
                <a:solidFill>
                  <a:sysClr val="window" lastClr="FFFFFF"/>
                </a:solidFill>
                <a:latin typeface="HY울릉도M" pitchFamily="18" charset="-127"/>
                <a:ea typeface="HY울릉도M" pitchFamily="18" charset="-127"/>
              </a:rPr>
              <a:t>컨소시엄</a:t>
            </a:r>
            <a:endParaRPr kumimoji="0" lang="ko-KR" altLang="en-US" sz="1400" kern="0" dirty="0">
              <a:solidFill>
                <a:sysClr val="window" lastClr="FFFFFF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69989" y="5321331"/>
            <a:ext cx="5530120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1042852" fontAlgn="auto" latinLnBrk="0">
              <a:spcBef>
                <a:spcPts val="0"/>
              </a:spcBef>
              <a:spcAft>
                <a:spcPts val="300"/>
              </a:spcAft>
              <a:buSzPct val="80000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건강보험심사평가원</a:t>
            </a:r>
            <a:r>
              <a:rPr kumimoji="0" lang="en-US" altLang="ko-KR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kumimoji="0" lang="ko-KR" alt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주관</a:t>
            </a:r>
            <a:r>
              <a:rPr kumimoji="0" lang="en-US" altLang="ko-KR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), </a:t>
            </a:r>
            <a:r>
              <a:rPr kumimoji="0" lang="ko-KR" alt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디비디스커버</a:t>
            </a:r>
            <a:r>
              <a:rPr kumimoji="0" lang="en-US" altLang="ko-KR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kumimoji="0" lang="ko-KR" alt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오픈메이트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00319" y="4285114"/>
            <a:ext cx="5500640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1042852" fontAlgn="auto" latinLnBrk="0">
              <a:spcBef>
                <a:spcPts val="0"/>
              </a:spcBef>
              <a:spcAft>
                <a:spcPts val="300"/>
              </a:spcAft>
              <a:buSzPct val="80000"/>
              <a:defRPr/>
            </a:pPr>
            <a:r>
              <a:rPr lang="ko-KR" alt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울릉도M" pitchFamily="18" charset="-127"/>
                <a:ea typeface="HY울릉도M" pitchFamily="18" charset="-127"/>
              </a:rPr>
              <a:t>환자안전 조기 이상감지 시스템 구축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0" name="이등변 삼각형 69"/>
          <p:cNvSpPr/>
          <p:nvPr/>
        </p:nvSpPr>
        <p:spPr>
          <a:xfrm rot="16200000" flipV="1">
            <a:off x="2191046" y="4382901"/>
            <a:ext cx="228600" cy="75331"/>
          </a:xfrm>
          <a:prstGeom prst="triangle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3" tIns="35993" rIns="35993" bIns="35993" anchor="ctr"/>
          <a:lstStyle/>
          <a:p>
            <a:pPr algn="ctr" defTabSz="1042852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1" name="이등변 삼각형 70"/>
          <p:cNvSpPr/>
          <p:nvPr/>
        </p:nvSpPr>
        <p:spPr>
          <a:xfrm rot="16200000" flipV="1">
            <a:off x="2194221" y="4898057"/>
            <a:ext cx="228600" cy="75331"/>
          </a:xfrm>
          <a:prstGeom prst="triangle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3" tIns="35993" rIns="35993" bIns="35993" anchor="ctr"/>
          <a:lstStyle/>
          <a:p>
            <a:pPr algn="ctr" defTabSz="1042852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2" name="이등변 삼각형 71"/>
          <p:cNvSpPr/>
          <p:nvPr/>
        </p:nvSpPr>
        <p:spPr>
          <a:xfrm rot="16200000" flipV="1">
            <a:off x="2198984" y="5378435"/>
            <a:ext cx="228600" cy="75331"/>
          </a:xfrm>
          <a:prstGeom prst="triangle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3" tIns="35993" rIns="35993" bIns="35993" anchor="ctr"/>
          <a:lstStyle/>
          <a:p>
            <a:pPr algn="ctr" defTabSz="1042852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3" name="이등변 삼각형 72"/>
          <p:cNvSpPr/>
          <p:nvPr/>
        </p:nvSpPr>
        <p:spPr>
          <a:xfrm rot="16200000" flipV="1">
            <a:off x="2198059" y="5924848"/>
            <a:ext cx="228600" cy="75331"/>
          </a:xfrm>
          <a:prstGeom prst="triangle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3" tIns="35993" rIns="35993" bIns="35993" anchor="ctr"/>
          <a:lstStyle/>
          <a:p>
            <a:pPr algn="ctr" defTabSz="1042852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370" y="3212970"/>
            <a:ext cx="820914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latinLnBrk="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2016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기획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검증 사업의 성공적인 결과를 바탕으로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2017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실증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확산 사업으로 발전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010" y="1868621"/>
            <a:ext cx="889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latinLnBrk="0">
              <a:lnSpc>
                <a:spcPct val="150000"/>
              </a:lnSpc>
              <a:buFontTx/>
              <a:buChar char="-"/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감염병 감시체계 콘트롤 타워와 현장대응 역량이 강화된 통합 감염병 대응체계 구축으로 제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메르스 사태 방지 필요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lvl="0" latinLnBrk="0">
              <a:lnSpc>
                <a:spcPct val="150000"/>
              </a:lnSpc>
              <a:buFontTx/>
              <a:buChar char="-"/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효율적인 감염병 예방 및 관리를 위해서는 감염병 발생 현황을 조기에 감지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예측할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 있어야 하고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                                         </a:t>
            </a:r>
          </a:p>
          <a:p>
            <a:pPr marL="285750" lvl="0" latinLnBrk="0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인근 의료자원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음압병실 등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가용 현황 및 의약품 사용 현황 등의 정보를 종합적으로 파악하여 대응해야 함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" y="1052670"/>
            <a:ext cx="216973" cy="22071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39440" y="2827663"/>
            <a:ext cx="5203348" cy="1692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※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전 국민 </a:t>
            </a:r>
            <a:r>
              <a:rPr lang="ko-KR" altLang="en-US" b="1" kern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C00000"/>
                </a:solidFill>
              </a:rPr>
              <a:t>의료정보를 보유한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건강보험심사평가원의 보건의료빅데이터를 적극 활용</a:t>
            </a:r>
            <a:endParaRPr kumimoji="0" lang="en-US" altLang="ko-KR" sz="1100" b="1" i="0" u="none" strike="noStrike" kern="0" cap="none" spc="-150" normalizeH="0" baseline="0" noProof="0" dirty="0" smtClean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C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257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30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향후 활용 방안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한쪽 모서리가 둥근 사각형 12"/>
          <p:cNvSpPr/>
          <p:nvPr/>
        </p:nvSpPr>
        <p:spPr>
          <a:xfrm>
            <a:off x="467544" y="1307508"/>
            <a:ext cx="8229229" cy="396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47000">
                <a:srgbClr val="00639A"/>
              </a:gs>
              <a:gs pos="47000">
                <a:srgbClr val="004E79"/>
              </a:gs>
            </a:gsLst>
            <a:lin ang="5400000" scaled="1"/>
            <a:tileRect/>
          </a:gradFill>
          <a:ln w="889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303" y="1346674"/>
            <a:ext cx="75141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pc="-100">
                <a:solidFill>
                  <a:schemeClr val="bg1"/>
                </a:solidFill>
                <a:effectLst>
                  <a:outerShdw blurRad="101600" algn="ctr" rotWithShape="0">
                    <a:prstClr val="black">
                      <a:alpha val="71000"/>
                    </a:prstClr>
                  </a:outerShdw>
                </a:effectLst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DUR 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시스템 기능을 활용한 </a:t>
            </a:r>
            <a:r>
              <a:rPr lang="ko-KR" altLang="en-US" sz="2000" spc="-150" dirty="0" err="1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감염병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 관련 정보제공 확대 </a:t>
            </a:r>
            <a:r>
              <a:rPr lang="en-US" altLang="ko-KR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- 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①</a:t>
            </a:r>
            <a:endParaRPr lang="ko-KR" altLang="en-US" sz="2000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39552" y="2132857"/>
            <a:ext cx="4569217" cy="3518398"/>
            <a:chOff x="1087912" y="1539240"/>
            <a:chExt cx="6821648" cy="4392944"/>
          </a:xfrm>
        </p:grpSpPr>
        <p:pic>
          <p:nvPicPr>
            <p:cNvPr id="16" name="그림 15" descr="이름 없음3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912" y="1539240"/>
              <a:ext cx="6821648" cy="4392944"/>
            </a:xfrm>
            <a:prstGeom prst="rect">
              <a:avLst/>
            </a:prstGeom>
          </p:spPr>
        </p:pic>
        <p:pic>
          <p:nvPicPr>
            <p:cNvPr id="17" name="_x121819728" descr="EMB00001a3c0d5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329507">
              <a:off x="4560277" y="2848429"/>
              <a:ext cx="2809853" cy="17614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8" name="설명선 2 17"/>
          <p:cNvSpPr/>
          <p:nvPr/>
        </p:nvSpPr>
        <p:spPr>
          <a:xfrm>
            <a:off x="2770455" y="2132856"/>
            <a:ext cx="5688783" cy="1086501"/>
          </a:xfrm>
          <a:prstGeom prst="borderCallout2">
            <a:avLst>
              <a:gd name="adj1" fmla="val 100876"/>
              <a:gd name="adj2" fmla="val 72114"/>
              <a:gd name="adj3" fmla="val 150284"/>
              <a:gd name="adj4" fmla="val 65972"/>
              <a:gd name="adj5" fmla="val 165165"/>
              <a:gd name="adj6" fmla="val 22773"/>
            </a:avLst>
          </a:prstGeom>
          <a:solidFill>
            <a:schemeClr val="accent2">
              <a:lumMod val="20000"/>
              <a:lumOff val="80000"/>
            </a:schemeClr>
          </a:solidFill>
          <a:ln w="12700" cap="rnd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/>
          </a:scene3d>
          <a:sp3d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특정질병 점검내용</a:t>
            </a:r>
            <a:endParaRPr lang="en-US" altLang="ko-KR" sz="1200" b="1" spc="-100" dirty="0" smtClean="0">
              <a:solidFill>
                <a:srgbClr val="1B4127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*** </a:t>
            </a:r>
            <a:r>
              <a:rPr lang="ko-KR" altLang="en-US" sz="1200" spc="-100" dirty="0" err="1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지카바이러스</a:t>
            </a:r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200" spc="-100" dirty="0" err="1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감염증</a:t>
            </a:r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 발생지역 입국자 정보 안내 </a:t>
            </a:r>
            <a:r>
              <a:rPr lang="en-US" altLang="ko-KR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***</a:t>
            </a:r>
          </a:p>
          <a:p>
            <a:r>
              <a:rPr lang="en-US" altLang="ko-KR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[</a:t>
            </a:r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알림</a:t>
            </a:r>
            <a:r>
              <a:rPr lang="en-US" altLang="ko-KR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]</a:t>
            </a:r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 동 </a:t>
            </a:r>
            <a:r>
              <a:rPr lang="ko-KR" altLang="en-US" sz="1200" spc="-100" dirty="0" err="1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수진자는</a:t>
            </a:r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200" spc="-100" dirty="0" err="1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지카바이러스</a:t>
            </a:r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200" spc="-100" dirty="0" err="1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감염증</a:t>
            </a:r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 발생국가를 방문한 이력이 있습니다</a:t>
            </a:r>
            <a:r>
              <a:rPr lang="en-US" altLang="ko-KR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. </a:t>
            </a:r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진료 시 </a:t>
            </a:r>
            <a:endParaRPr lang="en-US" altLang="ko-KR" sz="1200" spc="-100" dirty="0" smtClean="0">
              <a:solidFill>
                <a:srgbClr val="1B4127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참고하시어 </a:t>
            </a:r>
            <a:r>
              <a:rPr lang="ko-KR" altLang="en-US" sz="1200" spc="-100" dirty="0" err="1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지카바이러스</a:t>
            </a:r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200" spc="-100" dirty="0" err="1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감염증</a:t>
            </a:r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 유사 증상이 있을 경우 환자 본인과 관할 보건소에 </a:t>
            </a:r>
            <a:endParaRPr lang="en-US" altLang="ko-KR" sz="1200" spc="-100" dirty="0" smtClean="0">
              <a:solidFill>
                <a:srgbClr val="1B4127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ko-KR" altLang="en-US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알려주시기 바랍니다</a:t>
            </a:r>
            <a:r>
              <a:rPr lang="en-US" altLang="ko-KR" sz="1200" spc="-100" dirty="0" smtClean="0">
                <a:solidFill>
                  <a:srgbClr val="1B4127"/>
                </a:solidFill>
                <a:latin typeface="HY강M" pitchFamily="18" charset="-127"/>
                <a:ea typeface="HY강M" pitchFamily="18" charset="-127"/>
              </a:rPr>
              <a:t>. </a:t>
            </a:r>
            <a:endParaRPr lang="ko-KR" altLang="en-US" sz="1200" dirty="0">
              <a:solidFill>
                <a:srgbClr val="1B4127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0035" y="5736138"/>
            <a:ext cx="741682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현재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)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병원 문진단계에서 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팝업창으로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감염병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위험국가 방문정보 제공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       →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확대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) 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감염병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의심 처방을 받은 환자에 대한 정보 제공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69" y="5800575"/>
            <a:ext cx="216973" cy="2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15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31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향후 활용 방안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한쪽 모서리가 둥근 사각형 20"/>
          <p:cNvSpPr/>
          <p:nvPr/>
        </p:nvSpPr>
        <p:spPr>
          <a:xfrm>
            <a:off x="467544" y="1307508"/>
            <a:ext cx="8229229" cy="396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47000">
                <a:srgbClr val="00639A"/>
              </a:gs>
              <a:gs pos="47000">
                <a:srgbClr val="004E79"/>
              </a:gs>
            </a:gsLst>
            <a:lin ang="5400000" scaled="1"/>
            <a:tileRect/>
          </a:gradFill>
          <a:ln w="889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4303" y="1346674"/>
            <a:ext cx="75141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pc="-100">
                <a:solidFill>
                  <a:schemeClr val="bg1"/>
                </a:solidFill>
                <a:effectLst>
                  <a:outerShdw blurRad="101600" algn="ctr" rotWithShape="0">
                    <a:prstClr val="black">
                      <a:alpha val="71000"/>
                    </a:prstClr>
                  </a:outerShdw>
                </a:effectLst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DUR 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시스템 기능을 활용한 </a:t>
            </a:r>
            <a:r>
              <a:rPr lang="ko-KR" altLang="en-US" sz="2000" spc="-150" dirty="0" err="1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감염병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 관련 정보제공 확대 </a:t>
            </a:r>
            <a:r>
              <a:rPr lang="en-US" altLang="ko-KR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- 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②</a:t>
            </a:r>
            <a:endParaRPr lang="ko-KR" altLang="en-US" sz="2000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0035" y="5736138"/>
            <a:ext cx="741682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현재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)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안전성 속보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서한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)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등 공지사항을 실시간으로 확인할 수 있는 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알리미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제공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       →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확대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)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특정 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감염병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확산 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감지시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실시간으로 유행정보 제공 가능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69" y="5800575"/>
            <a:ext cx="216973" cy="22071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369464" y="2098113"/>
            <a:ext cx="4400946" cy="3321473"/>
            <a:chOff x="3494871" y="1431619"/>
            <a:chExt cx="5553890" cy="4597380"/>
          </a:xfrm>
        </p:grpSpPr>
        <p:sp>
          <p:nvSpPr>
            <p:cNvPr id="26" name="자유형 25"/>
            <p:cNvSpPr/>
            <p:nvPr/>
          </p:nvSpPr>
          <p:spPr>
            <a:xfrm>
              <a:off x="4905357" y="3999726"/>
              <a:ext cx="4143404" cy="731472"/>
            </a:xfrm>
            <a:custGeom>
              <a:avLst/>
              <a:gdLst>
                <a:gd name="connsiteX0" fmla="*/ 0 w 4059252"/>
                <a:gd name="connsiteY0" fmla="*/ 0 h 777667"/>
                <a:gd name="connsiteX1" fmla="*/ 17091 w 4059252"/>
                <a:gd name="connsiteY1" fmla="*/ 68366 h 777667"/>
                <a:gd name="connsiteX2" fmla="*/ 25637 w 4059252"/>
                <a:gd name="connsiteY2" fmla="*/ 119641 h 777667"/>
                <a:gd name="connsiteX3" fmla="*/ 34183 w 4059252"/>
                <a:gd name="connsiteY3" fmla="*/ 145278 h 777667"/>
                <a:gd name="connsiteX4" fmla="*/ 42729 w 4059252"/>
                <a:gd name="connsiteY4" fmla="*/ 188007 h 777667"/>
                <a:gd name="connsiteX5" fmla="*/ 51275 w 4059252"/>
                <a:gd name="connsiteY5" fmla="*/ 213645 h 777667"/>
                <a:gd name="connsiteX6" fmla="*/ 59820 w 4059252"/>
                <a:gd name="connsiteY6" fmla="*/ 247828 h 777667"/>
                <a:gd name="connsiteX7" fmla="*/ 68366 w 4059252"/>
                <a:gd name="connsiteY7" fmla="*/ 589660 h 777667"/>
                <a:gd name="connsiteX8" fmla="*/ 34183 w 4059252"/>
                <a:gd name="connsiteY8" fmla="*/ 666572 h 777667"/>
                <a:gd name="connsiteX9" fmla="*/ 25637 w 4059252"/>
                <a:gd name="connsiteY9" fmla="*/ 675117 h 777667"/>
                <a:gd name="connsiteX10" fmla="*/ 1102407 w 4059252"/>
                <a:gd name="connsiteY10" fmla="*/ 777667 h 777667"/>
                <a:gd name="connsiteX11" fmla="*/ 4059252 w 4059252"/>
                <a:gd name="connsiteY11" fmla="*/ 8546 h 777667"/>
                <a:gd name="connsiteX12" fmla="*/ 0 w 4059252"/>
                <a:gd name="connsiteY12" fmla="*/ 0 h 77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59252" h="777667">
                  <a:moveTo>
                    <a:pt x="0" y="0"/>
                  </a:moveTo>
                  <a:cubicBezTo>
                    <a:pt x="5697" y="22789"/>
                    <a:pt x="13229" y="45196"/>
                    <a:pt x="17091" y="68366"/>
                  </a:cubicBezTo>
                  <a:cubicBezTo>
                    <a:pt x="19940" y="85458"/>
                    <a:pt x="21878" y="102726"/>
                    <a:pt x="25637" y="119641"/>
                  </a:cubicBezTo>
                  <a:cubicBezTo>
                    <a:pt x="27591" y="128434"/>
                    <a:pt x="31998" y="136539"/>
                    <a:pt x="34183" y="145278"/>
                  </a:cubicBezTo>
                  <a:cubicBezTo>
                    <a:pt x="37706" y="159369"/>
                    <a:pt x="39206" y="173916"/>
                    <a:pt x="42729" y="188007"/>
                  </a:cubicBezTo>
                  <a:cubicBezTo>
                    <a:pt x="44914" y="196746"/>
                    <a:pt x="48800" y="204983"/>
                    <a:pt x="51275" y="213645"/>
                  </a:cubicBezTo>
                  <a:cubicBezTo>
                    <a:pt x="54501" y="224938"/>
                    <a:pt x="56972" y="236434"/>
                    <a:pt x="59820" y="247828"/>
                  </a:cubicBezTo>
                  <a:cubicBezTo>
                    <a:pt x="72924" y="398515"/>
                    <a:pt x="86816" y="448210"/>
                    <a:pt x="68366" y="589660"/>
                  </a:cubicBezTo>
                  <a:cubicBezTo>
                    <a:pt x="64264" y="621109"/>
                    <a:pt x="52012" y="642801"/>
                    <a:pt x="34183" y="666572"/>
                  </a:cubicBezTo>
                  <a:cubicBezTo>
                    <a:pt x="31766" y="669795"/>
                    <a:pt x="28486" y="672269"/>
                    <a:pt x="25637" y="675117"/>
                  </a:cubicBezTo>
                  <a:lnTo>
                    <a:pt x="1102407" y="777667"/>
                  </a:lnTo>
                  <a:lnTo>
                    <a:pt x="4059252" y="854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  <a:tint val="66000"/>
                    <a:satMod val="160000"/>
                  </a:schemeClr>
                </a:gs>
                <a:gs pos="50000">
                  <a:schemeClr val="accent3">
                    <a:lumMod val="50000"/>
                    <a:tint val="44500"/>
                    <a:satMod val="160000"/>
                  </a:schemeClr>
                </a:gs>
                <a:gs pos="100000">
                  <a:schemeClr val="accent3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360664">
              <a:off x="4860383" y="5064871"/>
              <a:ext cx="1143008" cy="800116"/>
              <a:chOff x="1142976" y="1142984"/>
              <a:chExt cx="4286120" cy="3000324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6563" t="70834"/>
              <a:stretch>
                <a:fillRect/>
              </a:stretch>
            </p:blipFill>
            <p:spPr bwMode="auto">
              <a:xfrm>
                <a:off x="1142976" y="1142984"/>
                <a:ext cx="4286120" cy="3000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" name="그림 32" descr="DUR새알림메시지.JPG"/>
              <p:cNvPicPr>
                <a:picLocks noChangeAspect="1"/>
              </p:cNvPicPr>
              <p:nvPr/>
            </p:nvPicPr>
            <p:blipFill>
              <a:blip r:embed="rId4" cstate="print"/>
              <a:srcRect l="10218" t="4237"/>
              <a:stretch>
                <a:fillRect/>
              </a:stretch>
            </p:blipFill>
            <p:spPr>
              <a:xfrm>
                <a:off x="2284331" y="2243141"/>
                <a:ext cx="3138485" cy="16144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" name="그림 27" descr="이름 없음3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4871" y="4052891"/>
              <a:ext cx="2786082" cy="1976108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4861355" y="1431619"/>
              <a:ext cx="4047145" cy="2595136"/>
              <a:chOff x="1199281" y="1081519"/>
              <a:chExt cx="4286120" cy="3000324"/>
            </a:xfrm>
            <a:effectLst/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76563" t="70834"/>
              <a:stretch>
                <a:fillRect/>
              </a:stretch>
            </p:blipFill>
            <p:spPr bwMode="auto">
              <a:xfrm>
                <a:off x="1199281" y="1081519"/>
                <a:ext cx="4286120" cy="3000324"/>
              </a:xfrm>
              <a:prstGeom prst="roundRect">
                <a:avLst>
                  <a:gd name="adj" fmla="val 5317"/>
                </a:avLst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그림 30" descr="DUR새알림메시지.JPG"/>
              <p:cNvPicPr>
                <a:picLocks noChangeAspect="1"/>
              </p:cNvPicPr>
              <p:nvPr/>
            </p:nvPicPr>
            <p:blipFill>
              <a:blip r:embed="rId7" cstate="print"/>
              <a:srcRect l="10218" t="4237"/>
              <a:stretch>
                <a:fillRect/>
              </a:stretch>
            </p:blipFill>
            <p:spPr>
              <a:xfrm>
                <a:off x="2284331" y="2243141"/>
                <a:ext cx="3138485" cy="16144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" name="TextBox 33"/>
          <p:cNvSpPr txBox="1"/>
          <p:nvPr/>
        </p:nvSpPr>
        <p:spPr>
          <a:xfrm>
            <a:off x="5787294" y="4114896"/>
            <a:ext cx="30588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rgbClr val="1B4127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HY울릉도M" pitchFamily="18" charset="-127"/>
                <a:ea typeface="HY울릉도M" pitchFamily="18" charset="-127"/>
              </a:rPr>
              <a:t>전국 </a:t>
            </a:r>
            <a:r>
              <a:rPr lang="ko-KR" altLang="en-US" dirty="0" smtClean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rgbClr val="1B4127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HY울릉도M" pitchFamily="18" charset="-127"/>
                <a:ea typeface="HY울릉도M" pitchFamily="18" charset="-127"/>
              </a:rPr>
              <a:t>요양기관 </a:t>
            </a:r>
            <a:r>
              <a:rPr lang="en-US" altLang="ko-KR" dirty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rgbClr val="1B4127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HY울릉도M" pitchFamily="18" charset="-127"/>
                <a:ea typeface="HY울릉도M" pitchFamily="18" charset="-127"/>
              </a:rPr>
              <a:t>PC</a:t>
            </a:r>
            <a:r>
              <a:rPr lang="ko-KR" altLang="en-US" dirty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rgbClr val="1B4127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HY울릉도M" pitchFamily="18" charset="-127"/>
                <a:ea typeface="HY울릉도M" pitchFamily="18" charset="-127"/>
              </a:rPr>
              <a:t>에</a:t>
            </a:r>
            <a:endParaRPr lang="en-US" altLang="ko-KR" dirty="0">
              <a:ln w="13500">
                <a:solidFill>
                  <a:sysClr val="windowText" lastClr="000000">
                    <a:alpha val="6500"/>
                  </a:sysClr>
                </a:solidFill>
                <a:prstDash val="solid"/>
              </a:ln>
              <a:solidFill>
                <a:srgbClr val="1B4127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Y울릉도M" pitchFamily="18" charset="-127"/>
              <a:ea typeface="HY울릉도M" pitchFamily="18" charset="-127"/>
            </a:endParaRPr>
          </a:p>
          <a:p>
            <a:pPr algn="ctr"/>
            <a:r>
              <a:rPr lang="ko-KR" altLang="en-US" dirty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rgbClr val="1B4127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HY울릉도M" pitchFamily="18" charset="-127"/>
                <a:ea typeface="HY울릉도M" pitchFamily="18" charset="-127"/>
              </a:rPr>
              <a:t>알림 메시지로 팝업</a:t>
            </a:r>
          </a:p>
        </p:txBody>
      </p:sp>
    </p:spTree>
    <p:extLst>
      <p:ext uri="{BB962C8B-B14F-4D97-AF65-F5344CB8AC3E}">
        <p14:creationId xmlns:p14="http://schemas.microsoft.com/office/powerpoint/2010/main" val="392400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32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향후 활용 방안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한쪽 모서리가 둥근 사각형 29"/>
          <p:cNvSpPr/>
          <p:nvPr/>
        </p:nvSpPr>
        <p:spPr>
          <a:xfrm>
            <a:off x="467544" y="1307508"/>
            <a:ext cx="8229229" cy="396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47000">
                <a:srgbClr val="00639A"/>
              </a:gs>
              <a:gs pos="47000">
                <a:srgbClr val="004E79"/>
              </a:gs>
            </a:gsLst>
            <a:lin ang="5400000" scaled="1"/>
            <a:tileRect/>
          </a:gradFill>
          <a:ln w="889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4303" y="1346674"/>
            <a:ext cx="75141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pc="-100">
                <a:solidFill>
                  <a:schemeClr val="bg1"/>
                </a:solidFill>
                <a:effectLst>
                  <a:outerShdw blurRad="101600" algn="ctr" rotWithShape="0">
                    <a:prstClr val="black">
                      <a:alpha val="71000"/>
                    </a:prstClr>
                  </a:outerShdw>
                </a:effectLst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심평원 자체 홍보채널을 통한 </a:t>
            </a:r>
            <a:r>
              <a:rPr lang="ko-KR" altLang="en-US" sz="2000" spc="-150" dirty="0" err="1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감염병</a:t>
            </a:r>
            <a:r>
              <a:rPr lang="ko-KR" altLang="en-US" sz="2000" spc="-150" dirty="0" smtClean="0">
                <a:solidFill>
                  <a:prstClr val="white"/>
                </a:solidFill>
                <a:latin typeface="HY울릉도M" pitchFamily="18" charset="-127"/>
                <a:ea typeface="HY울릉도M" pitchFamily="18" charset="-127"/>
              </a:rPr>
              <a:t> 관련 발생 및 예방 정보 제공</a:t>
            </a:r>
            <a:endParaRPr lang="ko-KR" altLang="en-US" sz="2000" spc="-150" dirty="0">
              <a:solidFill>
                <a:prstClr val="white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3608" y="1956271"/>
            <a:ext cx="741682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ts val="2500"/>
              </a:lnSpc>
              <a:spcBef>
                <a:spcPts val="400"/>
              </a:spcBef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국민홈페이지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네이버블로그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페이스북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등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SNS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와 연계한 정보 제공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85750" indent="-285750">
              <a:lnSpc>
                <a:spcPts val="2500"/>
              </a:lnSpc>
              <a:spcBef>
                <a:spcPts val="400"/>
              </a:spcBef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감염병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유행 현상 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감지시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지역별 발생정보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울릉도M" pitchFamily="18" charset="-127"/>
                <a:ea typeface="HY울릉도M" pitchFamily="18" charset="-127"/>
              </a:rPr>
              <a:t>및 생활 속 예방법 등 제공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2" y="2020708"/>
            <a:ext cx="216973" cy="22071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3" y="2780927"/>
            <a:ext cx="6334019" cy="34930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78" y="2780928"/>
            <a:ext cx="4391472" cy="34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416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2674954"/>
            <a:ext cx="5184576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algn="ctr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kern="0" cap="none" spc="-100" normalizeH="0" baseline="0">
                <a:ln>
                  <a:prstDash val="solid"/>
                </a:ln>
                <a:gradFill>
                  <a:gsLst>
                    <a:gs pos="13000">
                      <a:srgbClr val="00A5FF"/>
                    </a:gs>
                    <a:gs pos="35000">
                      <a:srgbClr val="0083CB"/>
                    </a:gs>
                    <a:gs pos="38000">
                      <a:srgbClr val="0069A3"/>
                    </a:gs>
                    <a:gs pos="62000">
                      <a:srgbClr val="0083CB"/>
                    </a:gs>
                    <a:gs pos="99000">
                      <a:srgbClr val="0069A3"/>
                    </a:gs>
                  </a:gsLst>
                  <a:lin ang="5400000" scaled="0"/>
                </a:gra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5400" dirty="0">
                <a:solidFill>
                  <a:schemeClr val="tx2"/>
                </a:solidFill>
              </a:rPr>
              <a:t>Thank You!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3" b="33919"/>
          <a:stretch/>
        </p:blipFill>
        <p:spPr>
          <a:xfrm>
            <a:off x="3150096" y="4653136"/>
            <a:ext cx="2843808" cy="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3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tIns="144000" bIns="72000">
            <a:normAutofit/>
          </a:bodyPr>
          <a:lstStyle/>
          <a:p>
            <a:pPr>
              <a:lnSpc>
                <a:spcPts val="1800"/>
              </a:lnSpc>
            </a:pPr>
            <a:r>
              <a:rPr lang="ko-KR" altLang="en-US" b="1" dirty="0" smtClean="0"/>
              <a:t>사업개념도</a:t>
            </a:r>
            <a:endParaRPr lang="ko-KR" altLang="en-US" sz="18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  <a:endParaRPr lang="ko-KR" altLang="en-US" dirty="0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48330" y="6520355"/>
            <a:ext cx="2133600" cy="365125"/>
          </a:xfrm>
        </p:spPr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슬라이드 번호 개체 틀 19"/>
          <p:cNvSpPr txBox="1">
            <a:spLocks/>
          </p:cNvSpPr>
          <p:nvPr/>
        </p:nvSpPr>
        <p:spPr>
          <a:xfrm>
            <a:off x="6948330" y="6520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200" kern="1200" spc="-5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36" name="직사각형 535"/>
          <p:cNvSpPr/>
          <p:nvPr/>
        </p:nvSpPr>
        <p:spPr>
          <a:xfrm>
            <a:off x="5986759" y="1923045"/>
            <a:ext cx="2037600" cy="458625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37" name="모서리가 둥근 직사각형 536"/>
          <p:cNvSpPr/>
          <p:nvPr/>
        </p:nvSpPr>
        <p:spPr>
          <a:xfrm>
            <a:off x="6011139" y="5443904"/>
            <a:ext cx="1988840" cy="1037064"/>
          </a:xfrm>
          <a:prstGeom prst="roundRect">
            <a:avLst>
              <a:gd name="adj" fmla="val 1359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38" name="직사각형 537"/>
          <p:cNvSpPr/>
          <p:nvPr/>
        </p:nvSpPr>
        <p:spPr>
          <a:xfrm>
            <a:off x="1871701" y="1923045"/>
            <a:ext cx="2037218" cy="4586259"/>
          </a:xfrm>
          <a:prstGeom prst="rect">
            <a:avLst/>
          </a:prstGeom>
          <a:solidFill>
            <a:srgbClr val="BEE8FF"/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39" name="오른쪽 화살표 538"/>
          <p:cNvSpPr/>
          <p:nvPr/>
        </p:nvSpPr>
        <p:spPr>
          <a:xfrm>
            <a:off x="8026400" y="1655273"/>
            <a:ext cx="972132" cy="3319483"/>
          </a:xfrm>
          <a:prstGeom prst="rightArrow">
            <a:avLst>
              <a:gd name="adj1" fmla="val 81469"/>
              <a:gd name="adj2" fmla="val 31948"/>
            </a:avLst>
          </a:prstGeom>
          <a:gradFill flip="none" rotWithShape="1">
            <a:gsLst>
              <a:gs pos="1000">
                <a:sysClr val="window" lastClr="FFFFFF">
                  <a:lumMod val="50000"/>
                  <a:alpha val="71000"/>
                </a:sysClr>
              </a:gs>
              <a:gs pos="100000">
                <a:sysClr val="window" lastClr="FFFFFF">
                  <a:lumMod val="75000"/>
                  <a:alpha val="0"/>
                </a:sys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40" name="직사각형 539"/>
          <p:cNvSpPr/>
          <p:nvPr/>
        </p:nvSpPr>
        <p:spPr>
          <a:xfrm>
            <a:off x="3930442" y="1923045"/>
            <a:ext cx="2037218" cy="458625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541" name="그룹 540"/>
          <p:cNvGrpSpPr/>
          <p:nvPr/>
        </p:nvGrpSpPr>
        <p:grpSpPr>
          <a:xfrm>
            <a:off x="1857908" y="1543339"/>
            <a:ext cx="6206479" cy="360037"/>
            <a:chOff x="1857908" y="1628799"/>
            <a:chExt cx="6206479" cy="360037"/>
          </a:xfrm>
        </p:grpSpPr>
        <p:sp>
          <p:nvSpPr>
            <p:cNvPr id="542" name="양쪽 모서리가 둥근 사각형 541"/>
            <p:cNvSpPr/>
            <p:nvPr/>
          </p:nvSpPr>
          <p:spPr>
            <a:xfrm>
              <a:off x="1876959" y="1628800"/>
              <a:ext cx="6149441" cy="347573"/>
            </a:xfrm>
            <a:prstGeom prst="round2SameRect">
              <a:avLst/>
            </a:prstGeom>
            <a:solidFill>
              <a:srgbClr val="0083CB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" tIns="72000" rIns="36000" bIns="108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ko-KR" altLang="en-US" sz="1800" b="0" i="0" u="none" strike="noStrike" kern="0" cap="none" spc="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정 보 시 </a:t>
              </a:r>
              <a:r>
                <a:rPr kumimoji="0" lang="ko-KR" altLang="en-US" sz="1800" b="0" i="0" u="none" strike="noStrike" kern="0" cap="none" spc="0" normalizeH="0" baseline="0" noProof="0" dirty="0" err="1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스</a:t>
              </a:r>
              <a:r>
                <a:rPr kumimoji="0" lang="ko-KR" altLang="en-US" sz="1800" b="0" i="0" u="none" strike="noStrike" kern="0" cap="none" spc="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ko-KR" altLang="en-US" sz="1800" b="0" i="0" u="none" strike="noStrike" kern="0" cap="none" spc="0" normalizeH="0" baseline="0" noProof="0" dirty="0" err="1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템</a:t>
              </a:r>
              <a:endParaRPr kumimoji="0" lang="en-US" altLang="ko-KR" sz="1800" b="0" i="0" u="none" strike="noStrike" kern="0" cap="none" spc="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43" name="모서리가 둥근 직사각형 10"/>
            <p:cNvSpPr/>
            <p:nvPr/>
          </p:nvSpPr>
          <p:spPr>
            <a:xfrm>
              <a:off x="1876959" y="1628799"/>
              <a:ext cx="823445" cy="347573"/>
            </a:xfrm>
            <a:custGeom>
              <a:avLst/>
              <a:gdLst/>
              <a:ahLst/>
              <a:cxnLst/>
              <a:rect l="l" t="t" r="r" b="b"/>
              <a:pathLst>
                <a:path w="1028048" h="1368152">
                  <a:moveTo>
                    <a:pt x="93554" y="0"/>
                  </a:moveTo>
                  <a:lnTo>
                    <a:pt x="1028048" y="0"/>
                  </a:lnTo>
                  <a:lnTo>
                    <a:pt x="243364" y="1368152"/>
                  </a:lnTo>
                  <a:lnTo>
                    <a:pt x="93554" y="1368152"/>
                  </a:lnTo>
                  <a:cubicBezTo>
                    <a:pt x="41886" y="1368152"/>
                    <a:pt x="0" y="1326266"/>
                    <a:pt x="0" y="1274598"/>
                  </a:cubicBezTo>
                  <a:lnTo>
                    <a:pt x="0" y="93554"/>
                  </a:lnTo>
                  <a:cubicBezTo>
                    <a:pt x="0" y="41886"/>
                    <a:pt x="41886" y="0"/>
                    <a:pt x="9355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24000"/>
                  </a:sys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0" cap="none" spc="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44" name="직사각형 543"/>
            <p:cNvSpPr/>
            <p:nvPr/>
          </p:nvSpPr>
          <p:spPr>
            <a:xfrm>
              <a:off x="1857908" y="1952836"/>
              <a:ext cx="6206479" cy="36000"/>
            </a:xfrm>
            <a:prstGeom prst="rect">
              <a:avLst/>
            </a:prstGeom>
            <a:solidFill>
              <a:srgbClr val="0058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/>
                <a:cs typeface="Arial" pitchFamily="34" charset="0"/>
              </a:endParaRPr>
            </a:p>
          </p:txBody>
        </p:sp>
      </p:grpSp>
      <p:grpSp>
        <p:nvGrpSpPr>
          <p:cNvPr id="545" name="그룹 544"/>
          <p:cNvGrpSpPr/>
          <p:nvPr/>
        </p:nvGrpSpPr>
        <p:grpSpPr>
          <a:xfrm>
            <a:off x="145469" y="1923045"/>
            <a:ext cx="1731490" cy="702437"/>
            <a:chOff x="145469" y="2008505"/>
            <a:chExt cx="1731490" cy="702437"/>
          </a:xfrm>
        </p:grpSpPr>
        <p:sp>
          <p:nvSpPr>
            <p:cNvPr id="546" name="직사각형 545"/>
            <p:cNvSpPr/>
            <p:nvPr/>
          </p:nvSpPr>
          <p:spPr>
            <a:xfrm>
              <a:off x="145469" y="2008505"/>
              <a:ext cx="1618219" cy="702437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3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국민</a:t>
              </a:r>
              <a:endParaRPr kumimoji="0" lang="en-US" altLang="ko-KR" sz="1400" b="1" i="0" u="none" strike="noStrike" kern="0" cap="none" spc="-3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진료비확인요청</a:t>
              </a:r>
              <a:endParaRPr kumimoji="0" lang="en-US" altLang="ko-KR" sz="1000" b="0" i="0" u="none" strike="noStrike" kern="0" cap="none" spc="-5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47" name="오른쪽 화살표 546"/>
            <p:cNvSpPr/>
            <p:nvPr/>
          </p:nvSpPr>
          <p:spPr>
            <a:xfrm>
              <a:off x="1763688" y="2219385"/>
              <a:ext cx="113271" cy="280676"/>
            </a:xfrm>
            <a:prstGeom prst="rightArrow">
              <a:avLst>
                <a:gd name="adj1" fmla="val 68670"/>
                <a:gd name="adj2" fmla="val 50000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548" name="그룹 547"/>
          <p:cNvGrpSpPr/>
          <p:nvPr/>
        </p:nvGrpSpPr>
        <p:grpSpPr>
          <a:xfrm>
            <a:off x="145469" y="2699809"/>
            <a:ext cx="1731490" cy="702437"/>
            <a:chOff x="145469" y="2785269"/>
            <a:chExt cx="1731490" cy="702437"/>
          </a:xfrm>
        </p:grpSpPr>
        <p:sp>
          <p:nvSpPr>
            <p:cNvPr id="549" name="직사각형 548"/>
            <p:cNvSpPr/>
            <p:nvPr/>
          </p:nvSpPr>
          <p:spPr>
            <a:xfrm>
              <a:off x="145469" y="2785269"/>
              <a:ext cx="1618219" cy="702437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4BACC6">
                  <a:lumMod val="50000"/>
                </a:srgbClr>
              </a:solidFill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3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요양기관</a:t>
              </a:r>
              <a:endParaRPr kumimoji="0" lang="en-US" altLang="ko-KR" sz="1400" b="1" i="0" u="none" strike="noStrike" kern="0" cap="none" spc="-3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진료</a:t>
              </a:r>
              <a:r>
                <a:rPr kumimoji="0" lang="en-US" altLang="ko-KR" sz="10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/</a:t>
              </a:r>
              <a:r>
                <a:rPr kumimoji="0" lang="ko-KR" altLang="en-US" sz="10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처방</a:t>
              </a:r>
              <a:r>
                <a:rPr kumimoji="0" lang="en-US" altLang="ko-KR" sz="10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/</a:t>
              </a:r>
              <a:r>
                <a:rPr kumimoji="0" lang="ko-KR" altLang="en-US" sz="10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조제 </a:t>
              </a:r>
              <a:endParaRPr kumimoji="0" lang="en-US" altLang="ko-KR" sz="1000" b="0" i="0" u="none" strike="noStrike" kern="0" cap="none" spc="-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요양기관현황</a:t>
              </a:r>
              <a:endParaRPr kumimoji="0" lang="en-US" altLang="ko-KR" sz="1000" b="0" i="0" u="none" strike="noStrike" kern="0" cap="none" spc="-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 평가자료</a:t>
              </a:r>
              <a:endParaRPr kumimoji="0" lang="en-US" altLang="ko-KR" sz="1000" b="0" i="0" u="none" strike="noStrike" kern="0" cap="none" spc="-5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50" name="오른쪽 화살표 549"/>
            <p:cNvSpPr/>
            <p:nvPr/>
          </p:nvSpPr>
          <p:spPr>
            <a:xfrm>
              <a:off x="1763688" y="2996149"/>
              <a:ext cx="113271" cy="280676"/>
            </a:xfrm>
            <a:prstGeom prst="rightArrow">
              <a:avLst>
                <a:gd name="adj1" fmla="val 68670"/>
                <a:gd name="adj2" fmla="val 50000"/>
              </a:avLst>
            </a:prstGeom>
            <a:solidFill>
              <a:srgbClr val="4BACC6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551" name="그룹 550"/>
          <p:cNvGrpSpPr/>
          <p:nvPr/>
        </p:nvGrpSpPr>
        <p:grpSpPr>
          <a:xfrm>
            <a:off x="145469" y="3476573"/>
            <a:ext cx="1731490" cy="702437"/>
            <a:chOff x="145469" y="3562033"/>
            <a:chExt cx="1731490" cy="702437"/>
          </a:xfrm>
        </p:grpSpPr>
        <p:sp>
          <p:nvSpPr>
            <p:cNvPr id="552" name="직사각형 551"/>
            <p:cNvSpPr/>
            <p:nvPr/>
          </p:nvSpPr>
          <p:spPr>
            <a:xfrm>
              <a:off x="145469" y="3562033"/>
              <a:ext cx="1618219" cy="702437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064A2">
                  <a:lumMod val="50000"/>
                </a:srgbClr>
              </a:solidFill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3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8064A2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제약업체</a:t>
              </a:r>
              <a:endParaRPr kumimoji="0" lang="en-US" altLang="ko-KR" sz="1400" b="1" i="0" u="none" strike="noStrike" kern="0" cap="none" spc="-3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8064A2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의약품공급내역</a:t>
              </a:r>
              <a:endParaRPr kumimoji="0" lang="en-US" altLang="ko-KR" sz="1100" b="0" i="0" u="none" strike="noStrike" kern="0" cap="none" spc="-5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53" name="오른쪽 화살표 552"/>
            <p:cNvSpPr/>
            <p:nvPr/>
          </p:nvSpPr>
          <p:spPr>
            <a:xfrm>
              <a:off x="1763688" y="3772913"/>
              <a:ext cx="113271" cy="280676"/>
            </a:xfrm>
            <a:prstGeom prst="rightArrow">
              <a:avLst>
                <a:gd name="adj1" fmla="val 68670"/>
                <a:gd name="adj2" fmla="val 50000"/>
              </a:avLst>
            </a:prstGeom>
            <a:solidFill>
              <a:srgbClr val="8064A2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554" name="그룹 553"/>
          <p:cNvGrpSpPr/>
          <p:nvPr/>
        </p:nvGrpSpPr>
        <p:grpSpPr>
          <a:xfrm>
            <a:off x="145469" y="4253337"/>
            <a:ext cx="1731490" cy="702437"/>
            <a:chOff x="145469" y="4338797"/>
            <a:chExt cx="1731490" cy="702437"/>
          </a:xfrm>
        </p:grpSpPr>
        <p:sp>
          <p:nvSpPr>
            <p:cNvPr id="555" name="직사각형 554"/>
            <p:cNvSpPr/>
            <p:nvPr/>
          </p:nvSpPr>
          <p:spPr>
            <a:xfrm>
              <a:off x="145469" y="4338797"/>
              <a:ext cx="1618219" cy="702437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0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9BBB59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손해보험사</a:t>
              </a:r>
              <a:endParaRPr kumimoji="0" lang="en-US" altLang="ko-KR" sz="1400" b="1" i="0" u="none" strike="noStrike" kern="0" cap="none" spc="-10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9BBB59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자격점검내역</a:t>
              </a:r>
              <a:endParaRPr kumimoji="0" lang="en-US" altLang="ko-KR" sz="1100" b="0" i="0" u="none" strike="noStrike" kern="0" cap="none" spc="-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9BBB59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심사참고내역</a:t>
              </a:r>
              <a:endParaRPr kumimoji="0" lang="en-US" altLang="ko-KR" sz="1100" b="0" i="0" u="none" strike="noStrike" kern="0" cap="none" spc="-5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56" name="오른쪽 화살표 555"/>
            <p:cNvSpPr/>
            <p:nvPr/>
          </p:nvSpPr>
          <p:spPr>
            <a:xfrm>
              <a:off x="1763688" y="4549677"/>
              <a:ext cx="113271" cy="280676"/>
            </a:xfrm>
            <a:prstGeom prst="rightArrow">
              <a:avLst>
                <a:gd name="adj1" fmla="val 68670"/>
                <a:gd name="adj2" fmla="val 50000"/>
              </a:avLst>
            </a:prstGeom>
            <a:solidFill>
              <a:srgbClr val="9BBB59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557" name="그룹 556"/>
          <p:cNvGrpSpPr/>
          <p:nvPr/>
        </p:nvGrpSpPr>
        <p:grpSpPr>
          <a:xfrm>
            <a:off x="145469" y="5030101"/>
            <a:ext cx="1731490" cy="702437"/>
            <a:chOff x="145469" y="5115561"/>
            <a:chExt cx="1731490" cy="702437"/>
          </a:xfrm>
        </p:grpSpPr>
        <p:sp>
          <p:nvSpPr>
            <p:cNvPr id="558" name="직사각형 557"/>
            <p:cNvSpPr/>
            <p:nvPr/>
          </p:nvSpPr>
          <p:spPr>
            <a:xfrm>
              <a:off x="145469" y="5115561"/>
              <a:ext cx="1618219" cy="702437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4F81BD">
                  <a:lumMod val="50000"/>
                </a:srgbClr>
              </a:solidFill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-10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4</a:t>
              </a:r>
              <a:r>
                <a:rPr kumimoji="0" lang="ko-KR" altLang="en-US" sz="1400" b="1" i="0" u="none" strike="noStrike" kern="0" cap="none" spc="-100" normalizeH="0" baseline="0" noProof="0" dirty="0" err="1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대보험연계센터</a:t>
              </a:r>
              <a:endParaRPr kumimoji="0" lang="en-US" altLang="ko-KR" sz="1400" b="1" i="0" u="none" strike="noStrike" kern="0" cap="none" spc="-10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의료기기정보</a:t>
              </a:r>
              <a:endParaRPr kumimoji="0" lang="en-US" altLang="ko-KR" sz="1100" b="0" i="0" u="none" strike="noStrike" kern="0" cap="none" spc="-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자격점검내역</a:t>
              </a:r>
              <a:endParaRPr kumimoji="0" lang="en-US" altLang="ko-KR" sz="1100" b="0" i="0" u="none" strike="noStrike" kern="0" cap="none" spc="-5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59" name="오른쪽 화살표 558"/>
            <p:cNvSpPr/>
            <p:nvPr/>
          </p:nvSpPr>
          <p:spPr>
            <a:xfrm>
              <a:off x="1763688" y="5326441"/>
              <a:ext cx="113271" cy="280676"/>
            </a:xfrm>
            <a:prstGeom prst="rightArrow">
              <a:avLst>
                <a:gd name="adj1" fmla="val 68670"/>
                <a:gd name="adj2" fmla="val 50000"/>
              </a:avLst>
            </a:prstGeom>
            <a:solidFill>
              <a:srgbClr val="4F81BD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560" name="그룹 559"/>
          <p:cNvGrpSpPr/>
          <p:nvPr/>
        </p:nvGrpSpPr>
        <p:grpSpPr>
          <a:xfrm>
            <a:off x="145469" y="5806867"/>
            <a:ext cx="1731490" cy="702437"/>
            <a:chOff x="145469" y="5892327"/>
            <a:chExt cx="1731490" cy="702437"/>
          </a:xfrm>
        </p:grpSpPr>
        <p:sp>
          <p:nvSpPr>
            <p:cNvPr id="561" name="직사각형 560"/>
            <p:cNvSpPr/>
            <p:nvPr/>
          </p:nvSpPr>
          <p:spPr>
            <a:xfrm>
              <a:off x="145469" y="5892327"/>
              <a:ext cx="1618219" cy="702437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EECE1">
                  <a:lumMod val="25000"/>
                </a:srgbClr>
              </a:solidFill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3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EEECE1">
                      <a:lumMod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청구</a:t>
              </a:r>
              <a:r>
                <a:rPr kumimoji="0" lang="en-US" altLang="ko-KR" sz="1400" b="1" i="0" u="none" strike="noStrike" kern="0" cap="none" spc="-3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EEECE1">
                      <a:lumMod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SW</a:t>
              </a:r>
              <a:r>
                <a:rPr kumimoji="0" lang="ko-KR" altLang="en-US" sz="1400" b="1" i="0" u="none" strike="noStrike" kern="0" cap="none" spc="-3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EEECE1">
                      <a:lumMod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업체</a:t>
              </a:r>
              <a:endParaRPr kumimoji="0" lang="en-US" altLang="ko-KR" sz="1400" b="1" i="0" u="none" strike="noStrike" kern="0" cap="none" spc="-3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-50" normalizeH="0" baseline="0" noProof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EEECE1">
                      <a:lumMod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검사신청내역</a:t>
              </a:r>
              <a:endParaRPr kumimoji="0" lang="en-US" altLang="ko-KR" sz="1100" b="0" i="0" u="none" strike="noStrike" kern="0" cap="none" spc="-5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62" name="오른쪽 화살표 561"/>
            <p:cNvSpPr/>
            <p:nvPr/>
          </p:nvSpPr>
          <p:spPr>
            <a:xfrm>
              <a:off x="1763688" y="6103207"/>
              <a:ext cx="113271" cy="280676"/>
            </a:xfrm>
            <a:prstGeom prst="rightArrow">
              <a:avLst>
                <a:gd name="adj1" fmla="val 68670"/>
                <a:gd name="adj2" fmla="val 50000"/>
              </a:avLst>
            </a:pr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563" name="양쪽 모서리가 둥근 사각형 562"/>
          <p:cNvSpPr/>
          <p:nvPr/>
        </p:nvSpPr>
        <p:spPr>
          <a:xfrm>
            <a:off x="1964704" y="1923044"/>
            <a:ext cx="1851212" cy="340375"/>
          </a:xfrm>
          <a:prstGeom prst="round2SameRect">
            <a:avLst>
              <a:gd name="adj1" fmla="val 0"/>
              <a:gd name="adj2" fmla="val 27128"/>
            </a:avLst>
          </a:prstGeom>
          <a:solidFill>
            <a:sysClr val="window" lastClr="FFFFFF">
              <a:lumMod val="65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1400" b="0" i="0" u="none" strike="noStrike" kern="0" cap="none" spc="-4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수  집</a:t>
            </a:r>
            <a:endParaRPr kumimoji="0" lang="en-US" altLang="ko-KR" sz="1400" b="0" i="0" u="none" strike="noStrike" kern="0" cap="none" spc="-4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4" name="양쪽 모서리가 둥근 사각형 563"/>
          <p:cNvSpPr/>
          <p:nvPr/>
        </p:nvSpPr>
        <p:spPr>
          <a:xfrm>
            <a:off x="4023445" y="1923044"/>
            <a:ext cx="1851212" cy="340375"/>
          </a:xfrm>
          <a:prstGeom prst="round2SameRect">
            <a:avLst>
              <a:gd name="adj1" fmla="val 0"/>
              <a:gd name="adj2" fmla="val 27128"/>
            </a:avLst>
          </a:prstGeom>
          <a:solidFill>
            <a:sysClr val="window" lastClr="FFFFFF">
              <a:lumMod val="65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1400" b="0" i="0" u="none" strike="noStrike" kern="0" cap="none" spc="-4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처리 및 분석</a:t>
            </a:r>
            <a:endParaRPr kumimoji="0" lang="en-US" altLang="ko-KR" sz="1400" b="0" i="0" u="none" strike="noStrike" kern="0" cap="none" spc="-4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5" name="양쪽 모서리가 둥근 사각형 564"/>
          <p:cNvSpPr/>
          <p:nvPr/>
        </p:nvSpPr>
        <p:spPr>
          <a:xfrm>
            <a:off x="6082186" y="1923044"/>
            <a:ext cx="1851212" cy="340375"/>
          </a:xfrm>
          <a:prstGeom prst="round2SameRect">
            <a:avLst>
              <a:gd name="adj1" fmla="val 0"/>
              <a:gd name="adj2" fmla="val 27128"/>
            </a:avLst>
          </a:prstGeom>
          <a:solidFill>
            <a:sysClr val="window" lastClr="FFFFFF">
              <a:lumMod val="65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1400" b="0" i="0" u="none" strike="noStrike" kern="0" cap="none" spc="-4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활  용</a:t>
            </a:r>
            <a:endParaRPr kumimoji="0" lang="en-US" altLang="ko-KR" sz="1400" b="0" i="0" u="none" strike="noStrike" kern="0" cap="none" spc="-4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566" name="그룹 565"/>
          <p:cNvGrpSpPr/>
          <p:nvPr/>
        </p:nvGrpSpPr>
        <p:grpSpPr>
          <a:xfrm>
            <a:off x="1928700" y="2366630"/>
            <a:ext cx="1923220" cy="304572"/>
            <a:chOff x="1964704" y="2312877"/>
            <a:chExt cx="1851212" cy="304572"/>
          </a:xfrm>
        </p:grpSpPr>
        <p:sp>
          <p:nvSpPr>
            <p:cNvPr id="567" name="직사각형 566"/>
            <p:cNvSpPr/>
            <p:nvPr/>
          </p:nvSpPr>
          <p:spPr>
            <a:xfrm>
              <a:off x="1964704" y="2348881"/>
              <a:ext cx="1851212" cy="232564"/>
            </a:xfrm>
            <a:prstGeom prst="rect">
              <a:avLst/>
            </a:prstGeom>
            <a:gradFill flip="none" rotWithShape="1">
              <a:gsLst>
                <a:gs pos="50000">
                  <a:sysClr val="window" lastClr="FFFFFF">
                    <a:lumMod val="65000"/>
                  </a:sysClr>
                </a:gs>
                <a:gs pos="51000">
                  <a:sysClr val="window" lastClr="FFFFFF">
                    <a:lumMod val="50000"/>
                  </a:sys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ko-KR" altLang="en-US" sz="10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정보수집시스템</a:t>
              </a:r>
              <a:endParaRPr kumimoji="0" lang="ko-KR" altLang="en-US" sz="10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grpSp>
          <p:nvGrpSpPr>
            <p:cNvPr id="568" name="그룹 567"/>
            <p:cNvGrpSpPr/>
            <p:nvPr/>
          </p:nvGrpSpPr>
          <p:grpSpPr>
            <a:xfrm>
              <a:off x="1964704" y="2312877"/>
              <a:ext cx="1851212" cy="304572"/>
              <a:chOff x="1964704" y="2275853"/>
              <a:chExt cx="1851212" cy="378619"/>
            </a:xfrm>
          </p:grpSpPr>
          <p:cxnSp>
            <p:nvCxnSpPr>
              <p:cNvPr id="569" name="직선 연결선 568"/>
              <p:cNvCxnSpPr/>
              <p:nvPr/>
            </p:nvCxnSpPr>
            <p:spPr>
              <a:xfrm>
                <a:off x="1964704" y="2275853"/>
                <a:ext cx="0" cy="37861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cxnSp>
            <p:nvCxnSpPr>
              <p:cNvPr id="570" name="직선 연결선 569"/>
              <p:cNvCxnSpPr/>
              <p:nvPr/>
            </p:nvCxnSpPr>
            <p:spPr>
              <a:xfrm>
                <a:off x="3815916" y="2275853"/>
                <a:ext cx="0" cy="37861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</p:grpSp>
      </p:grpSp>
      <p:sp>
        <p:nvSpPr>
          <p:cNvPr id="571" name="모서리가 둥근 직사각형 570"/>
          <p:cNvSpPr/>
          <p:nvPr/>
        </p:nvSpPr>
        <p:spPr>
          <a:xfrm>
            <a:off x="1939198" y="2698056"/>
            <a:ext cx="940614" cy="180020"/>
          </a:xfrm>
          <a:prstGeom prst="roundRect">
            <a:avLst>
              <a:gd name="adj" fmla="val 9083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진료비청구포털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72" name="모서리가 둥근 직사각형 571"/>
          <p:cNvSpPr/>
          <p:nvPr/>
        </p:nvSpPr>
        <p:spPr>
          <a:xfrm>
            <a:off x="2900808" y="2698056"/>
            <a:ext cx="940614" cy="180020"/>
          </a:xfrm>
          <a:prstGeom prst="roundRect">
            <a:avLst>
              <a:gd name="adj" fmla="val 8137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의약품안심서비스</a:t>
            </a:r>
            <a:endParaRPr kumimoji="0" lang="en-US" altLang="ko-KR" sz="700" b="0" i="0" u="none" strike="noStrike" kern="0" cap="none" spc="-20" normalizeH="0" baseline="0" noProof="0" dirty="0" smtClean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en-US" altLang="ko-KR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DUR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73" name="모서리가 둥근 직사각형 572"/>
          <p:cNvSpPr/>
          <p:nvPr/>
        </p:nvSpPr>
        <p:spPr>
          <a:xfrm>
            <a:off x="1939198" y="3966158"/>
            <a:ext cx="940614" cy="180020"/>
          </a:xfrm>
          <a:prstGeom prst="roundRect">
            <a:avLst>
              <a:gd name="adj" fmla="val 9083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요양기관포털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74" name="모서리가 둥근 직사각형 573"/>
          <p:cNvSpPr/>
          <p:nvPr/>
        </p:nvSpPr>
        <p:spPr>
          <a:xfrm>
            <a:off x="2900808" y="3966158"/>
            <a:ext cx="940614" cy="180020"/>
          </a:xfrm>
          <a:prstGeom prst="roundRect">
            <a:avLst>
              <a:gd name="adj" fmla="val 8137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국민포털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575" name="그룹 574"/>
          <p:cNvGrpSpPr/>
          <p:nvPr/>
        </p:nvGrpSpPr>
        <p:grpSpPr>
          <a:xfrm>
            <a:off x="1976061" y="2891008"/>
            <a:ext cx="1828497" cy="990845"/>
            <a:chOff x="1976061" y="2951068"/>
            <a:chExt cx="1828497" cy="1092430"/>
          </a:xfrm>
        </p:grpSpPr>
        <p:cxnSp>
          <p:nvCxnSpPr>
            <p:cNvPr id="576" name="직선 연결선 575"/>
            <p:cNvCxnSpPr>
              <a:stCxn id="598" idx="2"/>
            </p:cNvCxnSpPr>
            <p:nvPr/>
          </p:nvCxnSpPr>
          <p:spPr>
            <a:xfrm flipH="1">
              <a:off x="3196485" y="3092549"/>
              <a:ext cx="1" cy="28307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577" name="직선 연결선 576"/>
            <p:cNvCxnSpPr/>
            <p:nvPr/>
          </p:nvCxnSpPr>
          <p:spPr>
            <a:xfrm>
              <a:off x="3196486" y="3097116"/>
              <a:ext cx="404534" cy="18183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578" name="직선 연결선 577"/>
            <p:cNvCxnSpPr>
              <a:stCxn id="598" idx="2"/>
            </p:cNvCxnSpPr>
            <p:nvPr/>
          </p:nvCxnSpPr>
          <p:spPr>
            <a:xfrm>
              <a:off x="3196486" y="3092549"/>
              <a:ext cx="513502" cy="7201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grpSp>
          <p:nvGrpSpPr>
            <p:cNvPr id="579" name="그룹 578"/>
            <p:cNvGrpSpPr/>
            <p:nvPr/>
          </p:nvGrpSpPr>
          <p:grpSpPr>
            <a:xfrm>
              <a:off x="2169525" y="3552233"/>
              <a:ext cx="462830" cy="461989"/>
              <a:chOff x="2169525" y="3633204"/>
              <a:chExt cx="462830" cy="461989"/>
            </a:xfrm>
          </p:grpSpPr>
          <p:cxnSp>
            <p:nvCxnSpPr>
              <p:cNvPr id="630" name="직선 연결선 629"/>
              <p:cNvCxnSpPr>
                <a:stCxn id="581" idx="0"/>
                <a:endCxn id="585" idx="2"/>
              </p:cNvCxnSpPr>
              <p:nvPr/>
            </p:nvCxnSpPr>
            <p:spPr>
              <a:xfrm flipV="1">
                <a:off x="2169525" y="3633204"/>
                <a:ext cx="462830" cy="8327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  <p:cxnSp>
            <p:nvCxnSpPr>
              <p:cNvPr id="631" name="직선 연결선 630"/>
              <p:cNvCxnSpPr/>
              <p:nvPr/>
            </p:nvCxnSpPr>
            <p:spPr>
              <a:xfrm>
                <a:off x="2632355" y="3633204"/>
                <a:ext cx="0" cy="46198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</p:grpSp>
        <p:grpSp>
          <p:nvGrpSpPr>
            <p:cNvPr id="580" name="그룹 579"/>
            <p:cNvGrpSpPr/>
            <p:nvPr/>
          </p:nvGrpSpPr>
          <p:grpSpPr>
            <a:xfrm flipH="1">
              <a:off x="2169525" y="3552233"/>
              <a:ext cx="462830" cy="461989"/>
              <a:chOff x="2169525" y="3633204"/>
              <a:chExt cx="462830" cy="461989"/>
            </a:xfrm>
          </p:grpSpPr>
          <p:cxnSp>
            <p:nvCxnSpPr>
              <p:cNvPr id="628" name="직선 연결선 627"/>
              <p:cNvCxnSpPr/>
              <p:nvPr/>
            </p:nvCxnSpPr>
            <p:spPr>
              <a:xfrm flipV="1">
                <a:off x="2169525" y="3633204"/>
                <a:ext cx="462830" cy="8327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  <p:cxnSp>
            <p:nvCxnSpPr>
              <p:cNvPr id="629" name="직선 연결선 628"/>
              <p:cNvCxnSpPr/>
              <p:nvPr/>
            </p:nvCxnSpPr>
            <p:spPr>
              <a:xfrm flipH="1">
                <a:off x="2632355" y="3633204"/>
                <a:ext cx="0" cy="46198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</p:grpSp>
        <p:pic>
          <p:nvPicPr>
            <p:cNvPr id="581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2011412" y="3635503"/>
              <a:ext cx="316225" cy="16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2" name="그림 58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763" y="2989752"/>
              <a:ext cx="257522" cy="562481"/>
            </a:xfrm>
            <a:prstGeom prst="rect">
              <a:avLst/>
            </a:prstGeom>
          </p:spPr>
        </p:pic>
        <p:grpSp>
          <p:nvGrpSpPr>
            <p:cNvPr id="583" name="그룹 582"/>
            <p:cNvGrpSpPr/>
            <p:nvPr/>
          </p:nvGrpSpPr>
          <p:grpSpPr>
            <a:xfrm>
              <a:off x="1976061" y="3882687"/>
              <a:ext cx="849756" cy="160811"/>
              <a:chOff x="1968755" y="4053589"/>
              <a:chExt cx="620904" cy="160811"/>
            </a:xfrm>
          </p:grpSpPr>
          <p:pic>
            <p:nvPicPr>
              <p:cNvPr id="624" name="그림 6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755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625" name="그림 6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966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626" name="그림 6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177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627" name="그림 6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88" y="4053589"/>
                <a:ext cx="170271" cy="160811"/>
              </a:xfrm>
              <a:prstGeom prst="rect">
                <a:avLst/>
              </a:prstGeom>
            </p:spPr>
          </p:pic>
        </p:grpSp>
        <p:pic>
          <p:nvPicPr>
            <p:cNvPr id="584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2474243" y="3635503"/>
              <a:ext cx="316225" cy="16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5" name="그림 58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594" y="2989752"/>
              <a:ext cx="257522" cy="562481"/>
            </a:xfrm>
            <a:prstGeom prst="rect">
              <a:avLst/>
            </a:prstGeom>
          </p:spPr>
        </p:pic>
        <p:grpSp>
          <p:nvGrpSpPr>
            <p:cNvPr id="586" name="그룹 585"/>
            <p:cNvGrpSpPr/>
            <p:nvPr/>
          </p:nvGrpSpPr>
          <p:grpSpPr>
            <a:xfrm>
              <a:off x="1976061" y="3094997"/>
              <a:ext cx="386926" cy="323094"/>
              <a:chOff x="1976061" y="3159953"/>
              <a:chExt cx="386926" cy="323094"/>
            </a:xfrm>
            <a:solidFill>
              <a:sysClr val="window" lastClr="FFFFFF"/>
            </a:solidFill>
          </p:grpSpPr>
          <p:sp>
            <p:nvSpPr>
              <p:cNvPr id="621" name="모서리가 둥근 직사각형 620"/>
              <p:cNvSpPr/>
              <p:nvPr/>
            </p:nvSpPr>
            <p:spPr>
              <a:xfrm>
                <a:off x="1976061" y="3159953"/>
                <a:ext cx="386926" cy="109193"/>
              </a:xfrm>
              <a:prstGeom prst="roundRect">
                <a:avLst>
                  <a:gd name="adj" fmla="val 2460"/>
                </a:avLst>
              </a:prstGeom>
              <a:grpFill/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36000" tIns="0" rIns="3600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7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WEB</a:t>
                </a:r>
                <a:endParaRPr kumimoji="0" lang="ko-KR" altLang="en-US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>
                <a:off x="1976061" y="3269146"/>
                <a:ext cx="386926" cy="109193"/>
              </a:xfrm>
              <a:prstGeom prst="roundRect">
                <a:avLst>
                  <a:gd name="adj" fmla="val 2460"/>
                </a:avLst>
              </a:prstGeom>
              <a:grpFill/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36000" tIns="0" rIns="3600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7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WAS</a:t>
                </a:r>
                <a:endParaRPr kumimoji="0" lang="ko-KR" altLang="en-US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623" name="모서리가 둥근 직사각형 622"/>
              <p:cNvSpPr/>
              <p:nvPr/>
            </p:nvSpPr>
            <p:spPr>
              <a:xfrm>
                <a:off x="1976061" y="3373854"/>
                <a:ext cx="386926" cy="109193"/>
              </a:xfrm>
              <a:prstGeom prst="roundRect">
                <a:avLst>
                  <a:gd name="adj" fmla="val 2460"/>
                </a:avLst>
              </a:prstGeom>
              <a:grpFill/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36000" tIns="0" rIns="3600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7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587" name="그룹 586"/>
            <p:cNvGrpSpPr/>
            <p:nvPr/>
          </p:nvGrpSpPr>
          <p:grpSpPr>
            <a:xfrm>
              <a:off x="2438892" y="3094997"/>
              <a:ext cx="386926" cy="323094"/>
              <a:chOff x="2438892" y="3159953"/>
              <a:chExt cx="386926" cy="323094"/>
            </a:xfrm>
            <a:solidFill>
              <a:sysClr val="window" lastClr="FFFFFF"/>
            </a:solidFill>
          </p:grpSpPr>
          <p:sp>
            <p:nvSpPr>
              <p:cNvPr id="618" name="모서리가 둥근 직사각형 617"/>
              <p:cNvSpPr/>
              <p:nvPr/>
            </p:nvSpPr>
            <p:spPr>
              <a:xfrm>
                <a:off x="2438892" y="3159953"/>
                <a:ext cx="386926" cy="109193"/>
              </a:xfrm>
              <a:prstGeom prst="roundRect">
                <a:avLst>
                  <a:gd name="adj" fmla="val 2460"/>
                </a:avLst>
              </a:prstGeom>
              <a:grpFill/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36000" tIns="0" rIns="3600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7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WEB</a:t>
                </a:r>
                <a:endParaRPr kumimoji="0" lang="ko-KR" altLang="en-US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619" name="모서리가 둥근 직사각형 618"/>
              <p:cNvSpPr/>
              <p:nvPr/>
            </p:nvSpPr>
            <p:spPr>
              <a:xfrm>
                <a:off x="2438892" y="3269146"/>
                <a:ext cx="386926" cy="109193"/>
              </a:xfrm>
              <a:prstGeom prst="roundRect">
                <a:avLst>
                  <a:gd name="adj" fmla="val 2460"/>
                </a:avLst>
              </a:prstGeom>
              <a:grpFill/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36000" tIns="0" rIns="3600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7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WAS</a:t>
                </a:r>
                <a:endParaRPr kumimoji="0" lang="ko-KR" altLang="en-US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620" name="모서리가 둥근 직사각형 619"/>
              <p:cNvSpPr/>
              <p:nvPr/>
            </p:nvSpPr>
            <p:spPr>
              <a:xfrm>
                <a:off x="2438892" y="3373854"/>
                <a:ext cx="386926" cy="109193"/>
              </a:xfrm>
              <a:prstGeom prst="roundRect">
                <a:avLst>
                  <a:gd name="adj" fmla="val 2460"/>
                </a:avLst>
              </a:prstGeom>
              <a:grpFill/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36000" tIns="0" rIns="3600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7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588" name="모서리가 둥근 직사각형 587"/>
            <p:cNvSpPr/>
            <p:nvPr/>
          </p:nvSpPr>
          <p:spPr>
            <a:xfrm>
              <a:off x="2207477" y="3906908"/>
              <a:ext cx="386926" cy="109193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7TB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cxnSp>
          <p:nvCxnSpPr>
            <p:cNvPr id="589" name="직선 연결선 588"/>
            <p:cNvCxnSpPr/>
            <p:nvPr/>
          </p:nvCxnSpPr>
          <p:spPr>
            <a:xfrm>
              <a:off x="3601020" y="3552233"/>
              <a:ext cx="0" cy="46198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590" name="직선 연결선 589"/>
            <p:cNvCxnSpPr/>
            <p:nvPr/>
          </p:nvCxnSpPr>
          <p:spPr>
            <a:xfrm>
              <a:off x="3138190" y="3552233"/>
              <a:ext cx="0" cy="46198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pic>
          <p:nvPicPr>
            <p:cNvPr id="591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2980077" y="3635503"/>
              <a:ext cx="316225" cy="16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2" name="그림 59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811" y="3117048"/>
              <a:ext cx="257522" cy="435185"/>
            </a:xfrm>
            <a:prstGeom prst="rect">
              <a:avLst/>
            </a:prstGeom>
          </p:spPr>
        </p:pic>
        <p:grpSp>
          <p:nvGrpSpPr>
            <p:cNvPr id="593" name="그룹 592"/>
            <p:cNvGrpSpPr/>
            <p:nvPr/>
          </p:nvGrpSpPr>
          <p:grpSpPr>
            <a:xfrm>
              <a:off x="2944726" y="3882687"/>
              <a:ext cx="849756" cy="160811"/>
              <a:chOff x="1968755" y="4053589"/>
              <a:chExt cx="620904" cy="160811"/>
            </a:xfrm>
          </p:grpSpPr>
          <p:pic>
            <p:nvPicPr>
              <p:cNvPr id="614" name="그림 6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755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615" name="그림 6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966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616" name="그림 6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177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617" name="그림 6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88" y="4053589"/>
                <a:ext cx="170271" cy="160811"/>
              </a:xfrm>
              <a:prstGeom prst="rect">
                <a:avLst/>
              </a:prstGeom>
            </p:spPr>
          </p:pic>
        </p:grpSp>
        <p:pic>
          <p:nvPicPr>
            <p:cNvPr id="594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3442908" y="3635503"/>
              <a:ext cx="316225" cy="16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5" name="그림 59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035" y="3117048"/>
              <a:ext cx="257522" cy="435185"/>
            </a:xfrm>
            <a:prstGeom prst="rect">
              <a:avLst/>
            </a:prstGeom>
          </p:spPr>
        </p:pic>
        <p:sp>
          <p:nvSpPr>
            <p:cNvPr id="596" name="모서리가 둥근 직사각형 595"/>
            <p:cNvSpPr/>
            <p:nvPr/>
          </p:nvSpPr>
          <p:spPr>
            <a:xfrm>
              <a:off x="3176142" y="3906908"/>
              <a:ext cx="386926" cy="109193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73TB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597" name="그림 59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259" y="3117048"/>
              <a:ext cx="257522" cy="435185"/>
            </a:xfrm>
            <a:prstGeom prst="rect">
              <a:avLst/>
            </a:prstGeom>
          </p:spPr>
        </p:pic>
        <p:pic>
          <p:nvPicPr>
            <p:cNvPr id="598" name="Picture 2" descr="E:\03_무료사이트\06_png아이콘\b02 (50)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95"/>
            <a:stretch/>
          </p:blipFill>
          <p:spPr bwMode="auto">
            <a:xfrm>
              <a:off x="3061240" y="2951068"/>
              <a:ext cx="270491" cy="14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9" name="직선 연결선 598"/>
            <p:cNvCxnSpPr>
              <a:stCxn id="597" idx="2"/>
              <a:endCxn id="591" idx="0"/>
            </p:cNvCxnSpPr>
            <p:nvPr/>
          </p:nvCxnSpPr>
          <p:spPr>
            <a:xfrm flipH="1">
              <a:off x="3138190" y="3552233"/>
              <a:ext cx="462830" cy="8327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600" name="직선 연결선 599"/>
            <p:cNvCxnSpPr>
              <a:endCxn id="594" idx="0"/>
            </p:cNvCxnSpPr>
            <p:nvPr/>
          </p:nvCxnSpPr>
          <p:spPr>
            <a:xfrm>
              <a:off x="3138190" y="3552233"/>
              <a:ext cx="462831" cy="8327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601" name="직선 연결선 600"/>
            <p:cNvCxnSpPr>
              <a:stCxn id="595" idx="2"/>
              <a:endCxn id="591" idx="0"/>
            </p:cNvCxnSpPr>
            <p:nvPr/>
          </p:nvCxnSpPr>
          <p:spPr>
            <a:xfrm flipH="1">
              <a:off x="3138190" y="3552233"/>
              <a:ext cx="239606" cy="8327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602" name="직선 연결선 601"/>
            <p:cNvCxnSpPr>
              <a:stCxn id="595" idx="2"/>
              <a:endCxn id="594" idx="0"/>
            </p:cNvCxnSpPr>
            <p:nvPr/>
          </p:nvCxnSpPr>
          <p:spPr>
            <a:xfrm>
              <a:off x="3377796" y="3552233"/>
              <a:ext cx="223225" cy="8327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603" name="직선 연결선 602"/>
            <p:cNvCxnSpPr>
              <a:stCxn id="594" idx="2"/>
            </p:cNvCxnSpPr>
            <p:nvPr/>
          </p:nvCxnSpPr>
          <p:spPr>
            <a:xfrm flipH="1">
              <a:off x="3138190" y="3800457"/>
              <a:ext cx="462831" cy="8223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604" name="직선 연결선 603"/>
            <p:cNvCxnSpPr>
              <a:stCxn id="591" idx="2"/>
            </p:cNvCxnSpPr>
            <p:nvPr/>
          </p:nvCxnSpPr>
          <p:spPr>
            <a:xfrm>
              <a:off x="3138190" y="3800457"/>
              <a:ext cx="462830" cy="8223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grpSp>
          <p:nvGrpSpPr>
            <p:cNvPr id="605" name="그룹 604"/>
            <p:cNvGrpSpPr/>
            <p:nvPr/>
          </p:nvGrpSpPr>
          <p:grpSpPr>
            <a:xfrm>
              <a:off x="2988139" y="3208659"/>
              <a:ext cx="737676" cy="213901"/>
              <a:chOff x="2988139" y="3289630"/>
              <a:chExt cx="737676" cy="213901"/>
            </a:xfrm>
            <a:solidFill>
              <a:sysClr val="window" lastClr="FFFFFF"/>
            </a:solidFill>
          </p:grpSpPr>
          <p:grpSp>
            <p:nvGrpSpPr>
              <p:cNvPr id="607" name="그룹 606"/>
              <p:cNvGrpSpPr/>
              <p:nvPr/>
            </p:nvGrpSpPr>
            <p:grpSpPr>
              <a:xfrm>
                <a:off x="2988139" y="3289630"/>
                <a:ext cx="245892" cy="213901"/>
                <a:chOff x="2438892" y="3269146"/>
                <a:chExt cx="386926" cy="213901"/>
              </a:xfrm>
              <a:grpFill/>
            </p:grpSpPr>
            <p:sp>
              <p:nvSpPr>
                <p:cNvPr id="612" name="모서리가 둥근 직사각형 611"/>
                <p:cNvSpPr/>
                <p:nvPr/>
              </p:nvSpPr>
              <p:spPr>
                <a:xfrm>
                  <a:off x="2438892" y="3269146"/>
                  <a:ext cx="386926" cy="109193"/>
                </a:xfrm>
                <a:prstGeom prst="roundRect">
                  <a:avLst>
                    <a:gd name="adj" fmla="val 2460"/>
                  </a:avLst>
                </a:prstGeom>
                <a:grpFill/>
                <a:ln w="6350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086600" algn="l"/>
                    </a:tabLst>
                    <a:defRPr/>
                  </a:pPr>
                  <a:r>
                    <a:rPr kumimoji="0" lang="en-US" altLang="ko-KR" sz="600" b="0" i="0" u="none" strike="noStrike" kern="0" cap="none" spc="-20" normalizeH="0" baseline="0" noProof="0" dirty="0">
                      <a:ln w="3175" cmpd="sng"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  <a:prstDash val="solid"/>
                      </a:ln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WAS</a:t>
                  </a:r>
                  <a:endParaRPr kumimoji="0" lang="ko-KR" altLang="en-US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613" name="모서리가 둥근 직사각형 612"/>
                <p:cNvSpPr/>
                <p:nvPr/>
              </p:nvSpPr>
              <p:spPr>
                <a:xfrm>
                  <a:off x="2438892" y="3373854"/>
                  <a:ext cx="386926" cy="109193"/>
                </a:xfrm>
                <a:prstGeom prst="roundRect">
                  <a:avLst>
                    <a:gd name="adj" fmla="val 2460"/>
                  </a:avLst>
                </a:prstGeom>
                <a:grpFill/>
                <a:ln w="6350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086600" algn="l"/>
                    </a:tabLst>
                    <a:defRPr/>
                  </a:pPr>
                  <a:r>
                    <a:rPr kumimoji="0" lang="en-US" altLang="ko-KR" sz="600" b="0" i="0" u="none" strike="noStrike" kern="0" cap="none" spc="-20" normalizeH="0" baseline="0" noProof="0" dirty="0" smtClean="0">
                      <a:ln w="3175" cmpd="sng"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  <a:prstDash val="solid"/>
                      </a:ln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DB</a:t>
                  </a:r>
                  <a:endParaRPr kumimoji="0" lang="ko-KR" altLang="en-US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  <p:grpSp>
            <p:nvGrpSpPr>
              <p:cNvPr id="608" name="그룹 607"/>
              <p:cNvGrpSpPr/>
              <p:nvPr/>
            </p:nvGrpSpPr>
            <p:grpSpPr>
              <a:xfrm>
                <a:off x="3234031" y="3289630"/>
                <a:ext cx="245892" cy="213901"/>
                <a:chOff x="2438892" y="3269146"/>
                <a:chExt cx="386926" cy="213901"/>
              </a:xfrm>
              <a:grpFill/>
            </p:grpSpPr>
            <p:sp>
              <p:nvSpPr>
                <p:cNvPr id="610" name="모서리가 둥근 직사각형 609"/>
                <p:cNvSpPr/>
                <p:nvPr/>
              </p:nvSpPr>
              <p:spPr>
                <a:xfrm>
                  <a:off x="2438892" y="3269146"/>
                  <a:ext cx="386926" cy="109193"/>
                </a:xfrm>
                <a:prstGeom prst="roundRect">
                  <a:avLst>
                    <a:gd name="adj" fmla="val 2460"/>
                  </a:avLst>
                </a:prstGeom>
                <a:grpFill/>
                <a:ln w="6350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086600" algn="l"/>
                    </a:tabLst>
                    <a:defRPr/>
                  </a:pPr>
                  <a:r>
                    <a:rPr kumimoji="0" lang="en-US" altLang="ko-KR" sz="600" b="0" i="0" u="none" strike="noStrike" kern="0" cap="none" spc="-20" normalizeH="0" baseline="0" noProof="0" dirty="0">
                      <a:ln w="3175" cmpd="sng"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  <a:prstDash val="solid"/>
                      </a:ln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WAS</a:t>
                  </a:r>
                  <a:endParaRPr kumimoji="0" lang="ko-KR" altLang="en-US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611" name="모서리가 둥근 직사각형 610"/>
                <p:cNvSpPr/>
                <p:nvPr/>
              </p:nvSpPr>
              <p:spPr>
                <a:xfrm>
                  <a:off x="2438892" y="3373854"/>
                  <a:ext cx="386926" cy="109193"/>
                </a:xfrm>
                <a:prstGeom prst="roundRect">
                  <a:avLst>
                    <a:gd name="adj" fmla="val 2460"/>
                  </a:avLst>
                </a:prstGeom>
                <a:grpFill/>
                <a:ln w="6350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086600" algn="l"/>
                    </a:tabLst>
                    <a:defRPr/>
                  </a:pPr>
                  <a:r>
                    <a:rPr kumimoji="0" lang="en-US" altLang="ko-KR" sz="600" b="0" i="0" u="none" strike="noStrike" kern="0" cap="none" spc="-20" normalizeH="0" baseline="0" noProof="0" dirty="0" smtClean="0">
                      <a:ln w="3175" cmpd="sng"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  <a:prstDash val="solid"/>
                      </a:ln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DB</a:t>
                  </a:r>
                  <a:endParaRPr kumimoji="0" lang="ko-KR" altLang="en-US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  <p:sp>
            <p:nvSpPr>
              <p:cNvPr id="609" name="모서리가 둥근 직사각형 608"/>
              <p:cNvSpPr/>
              <p:nvPr/>
            </p:nvSpPr>
            <p:spPr>
              <a:xfrm>
                <a:off x="3479923" y="3394338"/>
                <a:ext cx="245892" cy="109193"/>
              </a:xfrm>
              <a:prstGeom prst="roundRect">
                <a:avLst>
                  <a:gd name="adj" fmla="val 2460"/>
                </a:avLst>
              </a:prstGeom>
              <a:grpFill/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06" name="모서리가 둥근 직사각형 605"/>
            <p:cNvSpPr/>
            <p:nvPr/>
          </p:nvSpPr>
          <p:spPr>
            <a:xfrm>
              <a:off x="3343013" y="2969455"/>
              <a:ext cx="461545" cy="109193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ko-KR" altLang="en-US" sz="5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통신서버</a:t>
              </a:r>
              <a:r>
                <a:rPr kumimoji="0" lang="en-US" altLang="ko-KR" sz="5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(12)</a:t>
              </a:r>
              <a:endParaRPr kumimoji="0" lang="ko-KR" altLang="en-US" sz="5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632" name="그룹 631"/>
          <p:cNvGrpSpPr/>
          <p:nvPr/>
        </p:nvGrpSpPr>
        <p:grpSpPr>
          <a:xfrm>
            <a:off x="1976061" y="4190422"/>
            <a:ext cx="1815630" cy="956161"/>
            <a:chOff x="1976061" y="4370280"/>
            <a:chExt cx="1815630" cy="1054190"/>
          </a:xfrm>
        </p:grpSpPr>
        <p:grpSp>
          <p:nvGrpSpPr>
            <p:cNvPr id="633" name="그룹 632"/>
            <p:cNvGrpSpPr/>
            <p:nvPr/>
          </p:nvGrpSpPr>
          <p:grpSpPr>
            <a:xfrm>
              <a:off x="1976061" y="4370724"/>
              <a:ext cx="849757" cy="1053746"/>
              <a:chOff x="1976061" y="4532110"/>
              <a:chExt cx="849757" cy="1053746"/>
            </a:xfrm>
          </p:grpSpPr>
          <p:grpSp>
            <p:nvGrpSpPr>
              <p:cNvPr id="662" name="그룹 661"/>
              <p:cNvGrpSpPr/>
              <p:nvPr/>
            </p:nvGrpSpPr>
            <p:grpSpPr>
              <a:xfrm>
                <a:off x="2169525" y="5094591"/>
                <a:ext cx="462830" cy="461989"/>
                <a:chOff x="2169525" y="3633204"/>
                <a:chExt cx="462830" cy="461989"/>
              </a:xfrm>
            </p:grpSpPr>
            <p:cxnSp>
              <p:nvCxnSpPr>
                <p:cNvPr id="684" name="직선 연결선 683"/>
                <p:cNvCxnSpPr>
                  <a:stCxn id="664" idx="0"/>
                  <a:endCxn id="668" idx="2"/>
                </p:cNvCxnSpPr>
                <p:nvPr/>
              </p:nvCxnSpPr>
              <p:spPr>
                <a:xfrm flipV="1">
                  <a:off x="2169525" y="3633204"/>
                  <a:ext cx="462830" cy="8327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685" name="직선 연결선 684"/>
                <p:cNvCxnSpPr/>
                <p:nvPr/>
              </p:nvCxnSpPr>
              <p:spPr>
                <a:xfrm>
                  <a:off x="2632355" y="3633204"/>
                  <a:ext cx="0" cy="46198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</p:cxnSp>
          </p:grpSp>
          <p:grpSp>
            <p:nvGrpSpPr>
              <p:cNvPr id="663" name="그룹 662"/>
              <p:cNvGrpSpPr/>
              <p:nvPr/>
            </p:nvGrpSpPr>
            <p:grpSpPr>
              <a:xfrm flipH="1">
                <a:off x="2169525" y="5094591"/>
                <a:ext cx="462830" cy="461989"/>
                <a:chOff x="2169525" y="3633204"/>
                <a:chExt cx="462830" cy="461989"/>
              </a:xfrm>
            </p:grpSpPr>
            <p:cxnSp>
              <p:nvCxnSpPr>
                <p:cNvPr id="682" name="직선 연결선 681"/>
                <p:cNvCxnSpPr/>
                <p:nvPr/>
              </p:nvCxnSpPr>
              <p:spPr>
                <a:xfrm flipV="1">
                  <a:off x="2169525" y="3633204"/>
                  <a:ext cx="462830" cy="8327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683" name="직선 연결선 682"/>
                <p:cNvCxnSpPr/>
                <p:nvPr/>
              </p:nvCxnSpPr>
              <p:spPr>
                <a:xfrm flipH="1">
                  <a:off x="2632355" y="3633204"/>
                  <a:ext cx="0" cy="46198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</p:cxnSp>
          </p:grpSp>
          <p:pic>
            <p:nvPicPr>
              <p:cNvPr id="664" name="Picture 3" descr="E:\03_무료사이트\06_png아이콘\b02 (53)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079" b="1758"/>
              <a:stretch/>
            </p:blipFill>
            <p:spPr bwMode="auto">
              <a:xfrm>
                <a:off x="2011412" y="5177861"/>
                <a:ext cx="316225" cy="1649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5" name="그림 66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763" y="4532110"/>
                <a:ext cx="257522" cy="562481"/>
              </a:xfrm>
              <a:prstGeom prst="rect">
                <a:avLst/>
              </a:prstGeom>
            </p:spPr>
          </p:pic>
          <p:grpSp>
            <p:nvGrpSpPr>
              <p:cNvPr id="666" name="그룹 665"/>
              <p:cNvGrpSpPr/>
              <p:nvPr/>
            </p:nvGrpSpPr>
            <p:grpSpPr>
              <a:xfrm>
                <a:off x="1976061" y="5425045"/>
                <a:ext cx="849756" cy="160811"/>
                <a:chOff x="1968755" y="4053589"/>
                <a:chExt cx="620904" cy="160811"/>
              </a:xfrm>
            </p:grpSpPr>
            <p:pic>
              <p:nvPicPr>
                <p:cNvPr id="678" name="그림 67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8755" y="4053589"/>
                  <a:ext cx="170271" cy="160811"/>
                </a:xfrm>
                <a:prstGeom prst="rect">
                  <a:avLst/>
                </a:prstGeom>
              </p:spPr>
            </p:pic>
            <p:pic>
              <p:nvPicPr>
                <p:cNvPr id="679" name="그림 67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8966" y="4053589"/>
                  <a:ext cx="170271" cy="160811"/>
                </a:xfrm>
                <a:prstGeom prst="rect">
                  <a:avLst/>
                </a:prstGeom>
              </p:spPr>
            </p:pic>
            <p:pic>
              <p:nvPicPr>
                <p:cNvPr id="680" name="그림 67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9177" y="4053589"/>
                  <a:ext cx="170271" cy="160811"/>
                </a:xfrm>
                <a:prstGeom prst="rect">
                  <a:avLst/>
                </a:prstGeom>
              </p:spPr>
            </p:pic>
            <p:pic>
              <p:nvPicPr>
                <p:cNvPr id="681" name="그림 68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19388" y="4053589"/>
                  <a:ext cx="170271" cy="160811"/>
                </a:xfrm>
                <a:prstGeom prst="rect">
                  <a:avLst/>
                </a:prstGeom>
              </p:spPr>
            </p:pic>
          </p:grpSp>
          <p:pic>
            <p:nvPicPr>
              <p:cNvPr id="667" name="Picture 3" descr="E:\03_무료사이트\06_png아이콘\b02 (53)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079" b="1758"/>
              <a:stretch/>
            </p:blipFill>
            <p:spPr bwMode="auto">
              <a:xfrm>
                <a:off x="2474243" y="5177861"/>
                <a:ext cx="316225" cy="1649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8" name="그림 66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94" y="4532110"/>
                <a:ext cx="257522" cy="562481"/>
              </a:xfrm>
              <a:prstGeom prst="rect">
                <a:avLst/>
              </a:prstGeom>
            </p:spPr>
          </p:pic>
          <p:grpSp>
            <p:nvGrpSpPr>
              <p:cNvPr id="669" name="그룹 668"/>
              <p:cNvGrpSpPr/>
              <p:nvPr/>
            </p:nvGrpSpPr>
            <p:grpSpPr>
              <a:xfrm>
                <a:off x="1976061" y="4637355"/>
                <a:ext cx="386926" cy="323094"/>
                <a:chOff x="1976061" y="3159953"/>
                <a:chExt cx="386926" cy="323094"/>
              </a:xfrm>
              <a:solidFill>
                <a:sysClr val="window" lastClr="FFFFFF"/>
              </a:solidFill>
            </p:grpSpPr>
            <p:sp>
              <p:nvSpPr>
                <p:cNvPr id="675" name="모서리가 둥근 직사각형 674"/>
                <p:cNvSpPr/>
                <p:nvPr/>
              </p:nvSpPr>
              <p:spPr>
                <a:xfrm>
                  <a:off x="1976061" y="3159953"/>
                  <a:ext cx="386926" cy="109193"/>
                </a:xfrm>
                <a:prstGeom prst="roundRect">
                  <a:avLst>
                    <a:gd name="adj" fmla="val 2460"/>
                  </a:avLst>
                </a:prstGeom>
                <a:grpFill/>
                <a:ln w="6350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</a:ln>
                <a:effectLst/>
              </p:spPr>
              <p:txBody>
                <a:bodyPr lIns="36000" tIns="0" rIns="3600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086600" algn="l"/>
                    </a:tabLst>
                    <a:defRPr/>
                  </a:pPr>
                  <a:r>
                    <a:rPr kumimoji="0" lang="en-US" altLang="ko-KR" sz="700" b="0" i="0" u="none" strike="noStrike" kern="0" cap="none" spc="-20" normalizeH="0" baseline="0" noProof="0" dirty="0">
                      <a:ln w="3175" cmpd="sng"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  <a:prstDash val="solid"/>
                      </a:ln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WEB</a:t>
                  </a:r>
                  <a:endParaRPr kumimoji="0" lang="ko-KR" altLang="en-US" sz="7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676" name="모서리가 둥근 직사각형 675"/>
                <p:cNvSpPr/>
                <p:nvPr/>
              </p:nvSpPr>
              <p:spPr>
                <a:xfrm>
                  <a:off x="1976061" y="3269146"/>
                  <a:ext cx="386926" cy="109193"/>
                </a:xfrm>
                <a:prstGeom prst="roundRect">
                  <a:avLst>
                    <a:gd name="adj" fmla="val 2460"/>
                  </a:avLst>
                </a:prstGeom>
                <a:grpFill/>
                <a:ln w="6350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</a:ln>
                <a:effectLst/>
              </p:spPr>
              <p:txBody>
                <a:bodyPr lIns="36000" tIns="0" rIns="3600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086600" algn="l"/>
                    </a:tabLst>
                    <a:defRPr/>
                  </a:pPr>
                  <a:r>
                    <a:rPr kumimoji="0" lang="en-US" altLang="ko-KR" sz="700" b="0" i="0" u="none" strike="noStrike" kern="0" cap="none" spc="-20" normalizeH="0" baseline="0" noProof="0" dirty="0">
                      <a:ln w="3175" cmpd="sng"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  <a:prstDash val="solid"/>
                      </a:ln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WAS</a:t>
                  </a:r>
                  <a:endParaRPr kumimoji="0" lang="ko-KR" altLang="en-US" sz="7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>
                  <a:off x="1976061" y="3373854"/>
                  <a:ext cx="386926" cy="109193"/>
                </a:xfrm>
                <a:prstGeom prst="roundRect">
                  <a:avLst>
                    <a:gd name="adj" fmla="val 2460"/>
                  </a:avLst>
                </a:prstGeom>
                <a:grpFill/>
                <a:ln w="6350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</a:ln>
                <a:effectLst/>
              </p:spPr>
              <p:txBody>
                <a:bodyPr lIns="36000" tIns="0" rIns="3600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086600" algn="l"/>
                    </a:tabLst>
                    <a:defRPr/>
                  </a:pPr>
                  <a:r>
                    <a:rPr kumimoji="0" lang="en-US" altLang="ko-KR" sz="700" b="0" i="0" u="none" strike="noStrike" kern="0" cap="none" spc="-20" normalizeH="0" baseline="0" noProof="0" dirty="0">
                      <a:ln w="3175" cmpd="sng"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  <a:prstDash val="solid"/>
                      </a:ln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DB</a:t>
                  </a:r>
                  <a:endParaRPr kumimoji="0" lang="ko-KR" altLang="en-US" sz="7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  <p:grpSp>
            <p:nvGrpSpPr>
              <p:cNvPr id="670" name="그룹 669"/>
              <p:cNvGrpSpPr/>
              <p:nvPr/>
            </p:nvGrpSpPr>
            <p:grpSpPr>
              <a:xfrm>
                <a:off x="2438892" y="4637355"/>
                <a:ext cx="386926" cy="323094"/>
                <a:chOff x="2438892" y="3159953"/>
                <a:chExt cx="386926" cy="323094"/>
              </a:xfrm>
              <a:solidFill>
                <a:sysClr val="window" lastClr="FFFFFF"/>
              </a:solidFill>
            </p:grpSpPr>
            <p:sp>
              <p:nvSpPr>
                <p:cNvPr id="672" name="모서리가 둥근 직사각형 671"/>
                <p:cNvSpPr/>
                <p:nvPr/>
              </p:nvSpPr>
              <p:spPr>
                <a:xfrm>
                  <a:off x="2438892" y="3159953"/>
                  <a:ext cx="386926" cy="109193"/>
                </a:xfrm>
                <a:prstGeom prst="roundRect">
                  <a:avLst>
                    <a:gd name="adj" fmla="val 2460"/>
                  </a:avLst>
                </a:prstGeom>
                <a:grpFill/>
                <a:ln w="6350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</a:ln>
                <a:effectLst/>
              </p:spPr>
              <p:txBody>
                <a:bodyPr lIns="36000" tIns="0" rIns="3600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086600" algn="l"/>
                    </a:tabLst>
                    <a:defRPr/>
                  </a:pPr>
                  <a:r>
                    <a:rPr kumimoji="0" lang="en-US" altLang="ko-KR" sz="700" b="0" i="0" u="none" strike="noStrike" kern="0" cap="none" spc="-20" normalizeH="0" baseline="0" noProof="0" dirty="0">
                      <a:ln w="3175" cmpd="sng"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  <a:prstDash val="solid"/>
                      </a:ln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WEB</a:t>
                  </a:r>
                  <a:endParaRPr kumimoji="0" lang="ko-KR" altLang="en-US" sz="7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673" name="모서리가 둥근 직사각형 672"/>
                <p:cNvSpPr/>
                <p:nvPr/>
              </p:nvSpPr>
              <p:spPr>
                <a:xfrm>
                  <a:off x="2438892" y="3269146"/>
                  <a:ext cx="386926" cy="109193"/>
                </a:xfrm>
                <a:prstGeom prst="roundRect">
                  <a:avLst>
                    <a:gd name="adj" fmla="val 2460"/>
                  </a:avLst>
                </a:prstGeom>
                <a:grpFill/>
                <a:ln w="6350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</a:ln>
                <a:effectLst/>
              </p:spPr>
              <p:txBody>
                <a:bodyPr lIns="36000" tIns="0" rIns="3600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086600" algn="l"/>
                    </a:tabLst>
                    <a:defRPr/>
                  </a:pPr>
                  <a:r>
                    <a:rPr kumimoji="0" lang="en-US" altLang="ko-KR" sz="700" b="0" i="0" u="none" strike="noStrike" kern="0" cap="none" spc="-20" normalizeH="0" baseline="0" noProof="0" dirty="0">
                      <a:ln w="3175" cmpd="sng"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  <a:prstDash val="solid"/>
                      </a:ln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WAS</a:t>
                  </a:r>
                  <a:endParaRPr kumimoji="0" lang="ko-KR" altLang="en-US" sz="7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674" name="모서리가 둥근 직사각형 673"/>
                <p:cNvSpPr/>
                <p:nvPr/>
              </p:nvSpPr>
              <p:spPr>
                <a:xfrm>
                  <a:off x="2438892" y="3373854"/>
                  <a:ext cx="386926" cy="109193"/>
                </a:xfrm>
                <a:prstGeom prst="roundRect">
                  <a:avLst>
                    <a:gd name="adj" fmla="val 2460"/>
                  </a:avLst>
                </a:prstGeom>
                <a:grpFill/>
                <a:ln w="6350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</a:ln>
                <a:effectLst/>
              </p:spPr>
              <p:txBody>
                <a:bodyPr lIns="36000" tIns="0" rIns="3600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086600" algn="l"/>
                    </a:tabLst>
                    <a:defRPr/>
                  </a:pPr>
                  <a:r>
                    <a:rPr kumimoji="0" lang="en-US" altLang="ko-KR" sz="700" b="0" i="0" u="none" strike="noStrike" kern="0" cap="none" spc="-20" normalizeH="0" baseline="0" noProof="0" dirty="0" smtClean="0">
                      <a:ln w="3175" cmpd="sng"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  <a:prstDash val="solid"/>
                      </a:ln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DB</a:t>
                  </a:r>
                  <a:endParaRPr kumimoji="0" lang="ko-KR" altLang="en-US" sz="7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  <p:sp>
            <p:nvSpPr>
              <p:cNvPr id="671" name="모서리가 둥근 직사각형 670"/>
              <p:cNvSpPr/>
              <p:nvPr/>
            </p:nvSpPr>
            <p:spPr>
              <a:xfrm>
                <a:off x="2207477" y="5449266"/>
                <a:ext cx="386926" cy="109193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36000" tIns="0" rIns="3600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7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4.6TB</a:t>
                </a:r>
                <a:endParaRPr kumimoji="0" lang="ko-KR" altLang="en-US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634" name="그룹 633"/>
            <p:cNvGrpSpPr/>
            <p:nvPr/>
          </p:nvGrpSpPr>
          <p:grpSpPr>
            <a:xfrm>
              <a:off x="3134680" y="4933205"/>
              <a:ext cx="462830" cy="461989"/>
              <a:chOff x="2169525" y="3633204"/>
              <a:chExt cx="462830" cy="461989"/>
            </a:xfrm>
          </p:grpSpPr>
          <p:cxnSp>
            <p:nvCxnSpPr>
              <p:cNvPr id="660" name="직선 연결선 659"/>
              <p:cNvCxnSpPr>
                <a:stCxn id="636" idx="0"/>
                <a:endCxn id="640" idx="2"/>
              </p:cNvCxnSpPr>
              <p:nvPr/>
            </p:nvCxnSpPr>
            <p:spPr>
              <a:xfrm flipV="1">
                <a:off x="2169525" y="3633204"/>
                <a:ext cx="462830" cy="8327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  <p:cxnSp>
            <p:nvCxnSpPr>
              <p:cNvPr id="661" name="직선 연결선 660"/>
              <p:cNvCxnSpPr/>
              <p:nvPr/>
            </p:nvCxnSpPr>
            <p:spPr>
              <a:xfrm>
                <a:off x="2632355" y="3633204"/>
                <a:ext cx="0" cy="46198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</p:grpSp>
        <p:grpSp>
          <p:nvGrpSpPr>
            <p:cNvPr id="635" name="그룹 634"/>
            <p:cNvGrpSpPr/>
            <p:nvPr/>
          </p:nvGrpSpPr>
          <p:grpSpPr>
            <a:xfrm flipH="1">
              <a:off x="3134680" y="4933205"/>
              <a:ext cx="462830" cy="461989"/>
              <a:chOff x="2169525" y="3633204"/>
              <a:chExt cx="462830" cy="461989"/>
            </a:xfrm>
          </p:grpSpPr>
          <p:cxnSp>
            <p:nvCxnSpPr>
              <p:cNvPr id="658" name="직선 연결선 657"/>
              <p:cNvCxnSpPr/>
              <p:nvPr/>
            </p:nvCxnSpPr>
            <p:spPr>
              <a:xfrm flipV="1">
                <a:off x="2169525" y="3633204"/>
                <a:ext cx="462830" cy="8327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  <p:cxnSp>
            <p:nvCxnSpPr>
              <p:cNvPr id="659" name="직선 연결선 658"/>
              <p:cNvCxnSpPr/>
              <p:nvPr/>
            </p:nvCxnSpPr>
            <p:spPr>
              <a:xfrm flipH="1">
                <a:off x="2632355" y="3633204"/>
                <a:ext cx="0" cy="46198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</p:grpSp>
        <p:pic>
          <p:nvPicPr>
            <p:cNvPr id="636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2976567" y="5016475"/>
              <a:ext cx="316225" cy="16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7" name="그림 6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918" y="4370724"/>
              <a:ext cx="257522" cy="562481"/>
            </a:xfrm>
            <a:prstGeom prst="rect">
              <a:avLst/>
            </a:prstGeom>
          </p:spPr>
        </p:pic>
        <p:grpSp>
          <p:nvGrpSpPr>
            <p:cNvPr id="638" name="그룹 637"/>
            <p:cNvGrpSpPr/>
            <p:nvPr/>
          </p:nvGrpSpPr>
          <p:grpSpPr>
            <a:xfrm>
              <a:off x="2941216" y="5263659"/>
              <a:ext cx="849756" cy="160811"/>
              <a:chOff x="1968755" y="4053589"/>
              <a:chExt cx="620904" cy="160811"/>
            </a:xfrm>
          </p:grpSpPr>
          <p:pic>
            <p:nvPicPr>
              <p:cNvPr id="654" name="그림 65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755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655" name="그림 65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966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656" name="그림 65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177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657" name="그림 65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88" y="4053589"/>
                <a:ext cx="170271" cy="160811"/>
              </a:xfrm>
              <a:prstGeom prst="rect">
                <a:avLst/>
              </a:prstGeom>
            </p:spPr>
          </p:pic>
        </p:grpSp>
        <p:pic>
          <p:nvPicPr>
            <p:cNvPr id="639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3439398" y="5016475"/>
              <a:ext cx="316225" cy="16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0" name="그림 6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749" y="4370724"/>
              <a:ext cx="257522" cy="562481"/>
            </a:xfrm>
            <a:prstGeom prst="rect">
              <a:avLst/>
            </a:prstGeom>
          </p:spPr>
        </p:pic>
        <p:sp>
          <p:nvSpPr>
            <p:cNvPr id="641" name="모서리가 둥근 직사각형 640"/>
            <p:cNvSpPr/>
            <p:nvPr/>
          </p:nvSpPr>
          <p:spPr>
            <a:xfrm>
              <a:off x="2941216" y="4370280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WEB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42" name="모서리가 둥근 직사각형 641"/>
            <p:cNvSpPr/>
            <p:nvPr/>
          </p:nvSpPr>
          <p:spPr>
            <a:xfrm>
              <a:off x="2941216" y="4461021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WAS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43" name="모서리가 둥근 직사각형 642"/>
            <p:cNvSpPr/>
            <p:nvPr/>
          </p:nvSpPr>
          <p:spPr>
            <a:xfrm>
              <a:off x="2941216" y="4548036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MAIL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44" name="모서리가 둥근 직사각형 643"/>
            <p:cNvSpPr/>
            <p:nvPr/>
          </p:nvSpPr>
          <p:spPr>
            <a:xfrm>
              <a:off x="3404047" y="4370280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WEB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45" name="모서리가 둥근 직사각형 644"/>
            <p:cNvSpPr/>
            <p:nvPr/>
          </p:nvSpPr>
          <p:spPr>
            <a:xfrm>
              <a:off x="3404047" y="4461021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WAS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46" name="모서리가 둥근 직사각형 645"/>
            <p:cNvSpPr/>
            <p:nvPr/>
          </p:nvSpPr>
          <p:spPr>
            <a:xfrm>
              <a:off x="3404047" y="4548036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MAIL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47" name="모서리가 둥근 직사각형 646"/>
            <p:cNvSpPr/>
            <p:nvPr/>
          </p:nvSpPr>
          <p:spPr>
            <a:xfrm>
              <a:off x="3172632" y="5287880"/>
              <a:ext cx="386926" cy="109193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78TB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48" name="모서리가 둥근 직사각형 647"/>
            <p:cNvSpPr/>
            <p:nvPr/>
          </p:nvSpPr>
          <p:spPr>
            <a:xfrm>
              <a:off x="2941216" y="4637160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-20" normalizeH="0" baseline="0" noProof="0" dirty="0" err="1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InterDB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49" name="모서리가 둥근 직사각형 648"/>
            <p:cNvSpPr/>
            <p:nvPr/>
          </p:nvSpPr>
          <p:spPr>
            <a:xfrm>
              <a:off x="2941215" y="4727901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600" b="0" i="0" u="none" strike="noStrike" kern="0" cap="none" spc="-6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Groupware</a:t>
              </a:r>
              <a:endParaRPr kumimoji="0" lang="ko-KR" altLang="en-US" sz="600" b="0" i="0" u="none" strike="noStrike" kern="0" cap="none" spc="-6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50" name="모서리가 둥근 직사각형 649"/>
            <p:cNvSpPr/>
            <p:nvPr/>
          </p:nvSpPr>
          <p:spPr>
            <a:xfrm>
              <a:off x="2941216" y="4814916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-20" normalizeH="0" baseline="0" noProof="0" dirty="0" err="1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IntraDB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51" name="모서리가 둥근 직사각형 650"/>
            <p:cNvSpPr/>
            <p:nvPr/>
          </p:nvSpPr>
          <p:spPr>
            <a:xfrm>
              <a:off x="3404047" y="4637160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-20" normalizeH="0" baseline="0" noProof="0" dirty="0" err="1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InterDB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52" name="모서리가 둥근 직사각형 651"/>
            <p:cNvSpPr/>
            <p:nvPr/>
          </p:nvSpPr>
          <p:spPr>
            <a:xfrm>
              <a:off x="3404047" y="4814916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-20" normalizeH="0" baseline="0" noProof="0" dirty="0" err="1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IntraDB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53" name="모서리가 둥근 직사각형 652"/>
            <p:cNvSpPr/>
            <p:nvPr/>
          </p:nvSpPr>
          <p:spPr>
            <a:xfrm>
              <a:off x="3404765" y="4727901"/>
              <a:ext cx="386926" cy="90741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600" b="0" i="0" u="none" strike="noStrike" kern="0" cap="none" spc="-6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Groupware</a:t>
              </a:r>
              <a:endParaRPr kumimoji="0" lang="ko-KR" altLang="en-US" sz="600" b="0" i="0" u="none" strike="noStrike" kern="0" cap="none" spc="-6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686" name="모서리가 둥근 직사각형 685"/>
          <p:cNvSpPr/>
          <p:nvPr/>
        </p:nvSpPr>
        <p:spPr>
          <a:xfrm>
            <a:off x="1939198" y="5276797"/>
            <a:ext cx="940614" cy="180020"/>
          </a:xfrm>
          <a:prstGeom prst="roundRect">
            <a:avLst>
              <a:gd name="adj" fmla="val 9083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의약품 종합관리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87" name="모서리가 둥근 직사각형 686"/>
          <p:cNvSpPr/>
          <p:nvPr/>
        </p:nvSpPr>
        <p:spPr>
          <a:xfrm>
            <a:off x="2900808" y="5276797"/>
            <a:ext cx="940614" cy="180020"/>
          </a:xfrm>
          <a:prstGeom prst="roundRect">
            <a:avLst>
              <a:gd name="adj" fmla="val 8137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청구</a:t>
            </a:r>
            <a:r>
              <a:rPr kumimoji="0" lang="en-US" altLang="ko-KR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SW </a:t>
            </a:r>
            <a:r>
              <a:rPr kumimoji="0" lang="ko-KR" altLang="en-US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인증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688" name="그룹 687"/>
          <p:cNvGrpSpPr/>
          <p:nvPr/>
        </p:nvGrpSpPr>
        <p:grpSpPr>
          <a:xfrm>
            <a:off x="2169525" y="6020876"/>
            <a:ext cx="462830" cy="419030"/>
            <a:chOff x="2169525" y="3633203"/>
            <a:chExt cx="462830" cy="461990"/>
          </a:xfrm>
        </p:grpSpPr>
        <p:cxnSp>
          <p:nvCxnSpPr>
            <p:cNvPr id="689" name="직선 연결선 688"/>
            <p:cNvCxnSpPr>
              <a:stCxn id="694" idx="0"/>
              <a:endCxn id="702" idx="2"/>
            </p:cNvCxnSpPr>
            <p:nvPr/>
          </p:nvCxnSpPr>
          <p:spPr>
            <a:xfrm flipV="1">
              <a:off x="2169525" y="3633203"/>
              <a:ext cx="462830" cy="8327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690" name="직선 연결선 689"/>
            <p:cNvCxnSpPr/>
            <p:nvPr/>
          </p:nvCxnSpPr>
          <p:spPr>
            <a:xfrm>
              <a:off x="2632355" y="3633204"/>
              <a:ext cx="0" cy="46198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grpSp>
        <p:nvGrpSpPr>
          <p:cNvPr id="691" name="그룹 690"/>
          <p:cNvGrpSpPr/>
          <p:nvPr/>
        </p:nvGrpSpPr>
        <p:grpSpPr>
          <a:xfrm flipH="1">
            <a:off x="2169525" y="6020876"/>
            <a:ext cx="462830" cy="419029"/>
            <a:chOff x="2169525" y="3633204"/>
            <a:chExt cx="462830" cy="461989"/>
          </a:xfrm>
        </p:grpSpPr>
        <p:cxnSp>
          <p:nvCxnSpPr>
            <p:cNvPr id="692" name="직선 연결선 691"/>
            <p:cNvCxnSpPr/>
            <p:nvPr/>
          </p:nvCxnSpPr>
          <p:spPr>
            <a:xfrm flipV="1">
              <a:off x="2169525" y="3633204"/>
              <a:ext cx="462830" cy="8327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693" name="직선 연결선 692"/>
            <p:cNvCxnSpPr/>
            <p:nvPr/>
          </p:nvCxnSpPr>
          <p:spPr>
            <a:xfrm flipH="1">
              <a:off x="2632355" y="3633204"/>
              <a:ext cx="0" cy="46198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pic>
        <p:nvPicPr>
          <p:cNvPr id="694" name="Picture 3" descr="E:\03_무료사이트\06_png아이콘\b02 (53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9" b="1758"/>
          <a:stretch/>
        </p:blipFill>
        <p:spPr bwMode="auto">
          <a:xfrm>
            <a:off x="2011412" y="6096403"/>
            <a:ext cx="316225" cy="14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" name="그림 6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63" y="5510700"/>
            <a:ext cx="257522" cy="510176"/>
          </a:xfrm>
          <a:prstGeom prst="rect">
            <a:avLst/>
          </a:prstGeom>
        </p:spPr>
      </p:pic>
      <p:grpSp>
        <p:nvGrpSpPr>
          <p:cNvPr id="696" name="그룹 695"/>
          <p:cNvGrpSpPr/>
          <p:nvPr/>
        </p:nvGrpSpPr>
        <p:grpSpPr>
          <a:xfrm>
            <a:off x="1976061" y="6320601"/>
            <a:ext cx="849756" cy="145857"/>
            <a:chOff x="1968755" y="4053589"/>
            <a:chExt cx="620904" cy="160811"/>
          </a:xfrm>
        </p:grpSpPr>
        <p:pic>
          <p:nvPicPr>
            <p:cNvPr id="697" name="그림 69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755" y="4053589"/>
              <a:ext cx="170271" cy="160811"/>
            </a:xfrm>
            <a:prstGeom prst="rect">
              <a:avLst/>
            </a:prstGeom>
          </p:spPr>
        </p:pic>
        <p:pic>
          <p:nvPicPr>
            <p:cNvPr id="698" name="그림 69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966" y="4053589"/>
              <a:ext cx="170271" cy="160811"/>
            </a:xfrm>
            <a:prstGeom prst="rect">
              <a:avLst/>
            </a:prstGeom>
          </p:spPr>
        </p:pic>
        <p:pic>
          <p:nvPicPr>
            <p:cNvPr id="699" name="그림 69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177" y="4053589"/>
              <a:ext cx="170271" cy="160811"/>
            </a:xfrm>
            <a:prstGeom prst="rect">
              <a:avLst/>
            </a:prstGeom>
          </p:spPr>
        </p:pic>
        <p:pic>
          <p:nvPicPr>
            <p:cNvPr id="700" name="그림 69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388" y="4053589"/>
              <a:ext cx="170271" cy="160811"/>
            </a:xfrm>
            <a:prstGeom prst="rect">
              <a:avLst/>
            </a:prstGeom>
          </p:spPr>
        </p:pic>
      </p:grpSp>
      <p:pic>
        <p:nvPicPr>
          <p:cNvPr id="701" name="Picture 3" descr="E:\03_무료사이트\06_png아이콘\b02 (53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9" b="1758"/>
          <a:stretch/>
        </p:blipFill>
        <p:spPr bwMode="auto">
          <a:xfrm>
            <a:off x="2474243" y="6096403"/>
            <a:ext cx="316225" cy="14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2" name="그림 7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94" y="5510700"/>
            <a:ext cx="257522" cy="510176"/>
          </a:xfrm>
          <a:prstGeom prst="rect">
            <a:avLst/>
          </a:prstGeom>
        </p:spPr>
      </p:pic>
      <p:grpSp>
        <p:nvGrpSpPr>
          <p:cNvPr id="703" name="그룹 702"/>
          <p:cNvGrpSpPr/>
          <p:nvPr/>
        </p:nvGrpSpPr>
        <p:grpSpPr>
          <a:xfrm>
            <a:off x="1976061" y="5606158"/>
            <a:ext cx="386926" cy="293049"/>
            <a:chOff x="1976061" y="3159953"/>
            <a:chExt cx="386926" cy="323094"/>
          </a:xfrm>
          <a:solidFill>
            <a:sysClr val="window" lastClr="FFFFFF"/>
          </a:solidFill>
        </p:grpSpPr>
        <p:sp>
          <p:nvSpPr>
            <p:cNvPr id="704" name="모서리가 둥근 직사각형 703"/>
            <p:cNvSpPr/>
            <p:nvPr/>
          </p:nvSpPr>
          <p:spPr>
            <a:xfrm>
              <a:off x="1976061" y="3159953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WEB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05" name="모서리가 둥근 직사각형 704"/>
            <p:cNvSpPr/>
            <p:nvPr/>
          </p:nvSpPr>
          <p:spPr>
            <a:xfrm>
              <a:off x="1976061" y="3269146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WAS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06" name="모서리가 둥근 직사각형 705"/>
            <p:cNvSpPr/>
            <p:nvPr/>
          </p:nvSpPr>
          <p:spPr>
            <a:xfrm>
              <a:off x="1976061" y="3373854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DB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707" name="그룹 706"/>
          <p:cNvGrpSpPr/>
          <p:nvPr/>
        </p:nvGrpSpPr>
        <p:grpSpPr>
          <a:xfrm>
            <a:off x="2438892" y="5606158"/>
            <a:ext cx="386926" cy="293049"/>
            <a:chOff x="2438892" y="3159953"/>
            <a:chExt cx="386926" cy="323094"/>
          </a:xfrm>
          <a:solidFill>
            <a:sysClr val="window" lastClr="FFFFFF"/>
          </a:solidFill>
        </p:grpSpPr>
        <p:sp>
          <p:nvSpPr>
            <p:cNvPr id="708" name="모서리가 둥근 직사각형 707"/>
            <p:cNvSpPr/>
            <p:nvPr/>
          </p:nvSpPr>
          <p:spPr>
            <a:xfrm>
              <a:off x="2438892" y="3159953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WEB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09" name="모서리가 둥근 직사각형 708"/>
            <p:cNvSpPr/>
            <p:nvPr/>
          </p:nvSpPr>
          <p:spPr>
            <a:xfrm>
              <a:off x="2438892" y="3269146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WAS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10" name="모서리가 둥근 직사각형 709"/>
            <p:cNvSpPr/>
            <p:nvPr/>
          </p:nvSpPr>
          <p:spPr>
            <a:xfrm>
              <a:off x="2438892" y="3373854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DB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711" name="모서리가 둥근 직사각형 710"/>
          <p:cNvSpPr/>
          <p:nvPr/>
        </p:nvSpPr>
        <p:spPr>
          <a:xfrm>
            <a:off x="2207477" y="6342570"/>
            <a:ext cx="386926" cy="99039"/>
          </a:xfrm>
          <a:prstGeom prst="roundRect">
            <a:avLst>
              <a:gd name="adj" fmla="val 2460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en-US" altLang="ko-KR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20TB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712" name="그룹 711"/>
          <p:cNvGrpSpPr/>
          <p:nvPr/>
        </p:nvGrpSpPr>
        <p:grpSpPr>
          <a:xfrm>
            <a:off x="3134680" y="6020876"/>
            <a:ext cx="462830" cy="419030"/>
            <a:chOff x="2169525" y="3633203"/>
            <a:chExt cx="462830" cy="461990"/>
          </a:xfrm>
        </p:grpSpPr>
        <p:cxnSp>
          <p:nvCxnSpPr>
            <p:cNvPr id="713" name="직선 연결선 712"/>
            <p:cNvCxnSpPr>
              <a:stCxn id="718" idx="0"/>
              <a:endCxn id="726" idx="2"/>
            </p:cNvCxnSpPr>
            <p:nvPr/>
          </p:nvCxnSpPr>
          <p:spPr>
            <a:xfrm flipV="1">
              <a:off x="2169525" y="3633203"/>
              <a:ext cx="462830" cy="8326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714" name="직선 연결선 713"/>
            <p:cNvCxnSpPr/>
            <p:nvPr/>
          </p:nvCxnSpPr>
          <p:spPr>
            <a:xfrm>
              <a:off x="2632355" y="3633204"/>
              <a:ext cx="0" cy="46198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grpSp>
        <p:nvGrpSpPr>
          <p:cNvPr id="715" name="그룹 714"/>
          <p:cNvGrpSpPr/>
          <p:nvPr/>
        </p:nvGrpSpPr>
        <p:grpSpPr>
          <a:xfrm flipH="1">
            <a:off x="3134680" y="6020876"/>
            <a:ext cx="462830" cy="419029"/>
            <a:chOff x="2169525" y="3633204"/>
            <a:chExt cx="462830" cy="461989"/>
          </a:xfrm>
        </p:grpSpPr>
        <p:cxnSp>
          <p:nvCxnSpPr>
            <p:cNvPr id="716" name="직선 연결선 715"/>
            <p:cNvCxnSpPr/>
            <p:nvPr/>
          </p:nvCxnSpPr>
          <p:spPr>
            <a:xfrm flipV="1">
              <a:off x="2169525" y="3633204"/>
              <a:ext cx="462830" cy="8327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717" name="직선 연결선 716"/>
            <p:cNvCxnSpPr/>
            <p:nvPr/>
          </p:nvCxnSpPr>
          <p:spPr>
            <a:xfrm flipH="1">
              <a:off x="2632355" y="3633204"/>
              <a:ext cx="0" cy="46198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pic>
        <p:nvPicPr>
          <p:cNvPr id="718" name="Picture 3" descr="E:\03_무료사이트\06_png아이콘\b02 (53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9" b="1758"/>
          <a:stretch/>
        </p:blipFill>
        <p:spPr bwMode="auto">
          <a:xfrm>
            <a:off x="2976567" y="6096402"/>
            <a:ext cx="316225" cy="14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" name="그림 7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18" y="5510700"/>
            <a:ext cx="257522" cy="510176"/>
          </a:xfrm>
          <a:prstGeom prst="rect">
            <a:avLst/>
          </a:prstGeom>
        </p:spPr>
      </p:pic>
      <p:grpSp>
        <p:nvGrpSpPr>
          <p:cNvPr id="720" name="그룹 719"/>
          <p:cNvGrpSpPr/>
          <p:nvPr/>
        </p:nvGrpSpPr>
        <p:grpSpPr>
          <a:xfrm>
            <a:off x="2941216" y="6320601"/>
            <a:ext cx="849756" cy="145857"/>
            <a:chOff x="1968755" y="4053589"/>
            <a:chExt cx="620904" cy="160811"/>
          </a:xfrm>
        </p:grpSpPr>
        <p:pic>
          <p:nvPicPr>
            <p:cNvPr id="721" name="그림 7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755" y="4053589"/>
              <a:ext cx="170271" cy="160811"/>
            </a:xfrm>
            <a:prstGeom prst="rect">
              <a:avLst/>
            </a:prstGeom>
          </p:spPr>
        </p:pic>
        <p:pic>
          <p:nvPicPr>
            <p:cNvPr id="722" name="그림 7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966" y="4053589"/>
              <a:ext cx="170271" cy="160811"/>
            </a:xfrm>
            <a:prstGeom prst="rect">
              <a:avLst/>
            </a:prstGeom>
          </p:spPr>
        </p:pic>
        <p:pic>
          <p:nvPicPr>
            <p:cNvPr id="723" name="그림 7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177" y="4053589"/>
              <a:ext cx="170271" cy="160811"/>
            </a:xfrm>
            <a:prstGeom prst="rect">
              <a:avLst/>
            </a:prstGeom>
          </p:spPr>
        </p:pic>
        <p:pic>
          <p:nvPicPr>
            <p:cNvPr id="724" name="그림 7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388" y="4053589"/>
              <a:ext cx="170271" cy="160811"/>
            </a:xfrm>
            <a:prstGeom prst="rect">
              <a:avLst/>
            </a:prstGeom>
          </p:spPr>
        </p:pic>
      </p:grpSp>
      <p:pic>
        <p:nvPicPr>
          <p:cNvPr id="725" name="Picture 3" descr="E:\03_무료사이트\06_png아이콘\b02 (53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9" b="1758"/>
          <a:stretch/>
        </p:blipFill>
        <p:spPr bwMode="auto">
          <a:xfrm>
            <a:off x="3439398" y="6096402"/>
            <a:ext cx="316225" cy="14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6" name="그림 7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49" y="5510700"/>
            <a:ext cx="257522" cy="510176"/>
          </a:xfrm>
          <a:prstGeom prst="rect">
            <a:avLst/>
          </a:prstGeom>
        </p:spPr>
      </p:pic>
      <p:grpSp>
        <p:nvGrpSpPr>
          <p:cNvPr id="727" name="그룹 726"/>
          <p:cNvGrpSpPr/>
          <p:nvPr/>
        </p:nvGrpSpPr>
        <p:grpSpPr>
          <a:xfrm>
            <a:off x="2947566" y="5606158"/>
            <a:ext cx="386926" cy="293049"/>
            <a:chOff x="1976061" y="3159953"/>
            <a:chExt cx="386926" cy="323094"/>
          </a:xfrm>
          <a:solidFill>
            <a:sysClr val="window" lastClr="FFFFFF"/>
          </a:solidFill>
        </p:grpSpPr>
        <p:sp>
          <p:nvSpPr>
            <p:cNvPr id="728" name="모서리가 둥근 직사각형 727"/>
            <p:cNvSpPr/>
            <p:nvPr/>
          </p:nvSpPr>
          <p:spPr>
            <a:xfrm>
              <a:off x="1976061" y="3159953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WEB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29" name="모서리가 둥근 직사각형 728"/>
            <p:cNvSpPr/>
            <p:nvPr/>
          </p:nvSpPr>
          <p:spPr>
            <a:xfrm>
              <a:off x="1976061" y="3269146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WAS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30" name="모서리가 둥근 직사각형 729"/>
            <p:cNvSpPr/>
            <p:nvPr/>
          </p:nvSpPr>
          <p:spPr>
            <a:xfrm>
              <a:off x="1976061" y="3373854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DB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731" name="그룹 730"/>
          <p:cNvGrpSpPr/>
          <p:nvPr/>
        </p:nvGrpSpPr>
        <p:grpSpPr>
          <a:xfrm>
            <a:off x="3410397" y="5606158"/>
            <a:ext cx="386926" cy="293049"/>
            <a:chOff x="2438892" y="3159953"/>
            <a:chExt cx="386926" cy="323094"/>
          </a:xfrm>
          <a:solidFill>
            <a:sysClr val="window" lastClr="FFFFFF"/>
          </a:solidFill>
        </p:grpSpPr>
        <p:sp>
          <p:nvSpPr>
            <p:cNvPr id="732" name="모서리가 둥근 직사각형 731"/>
            <p:cNvSpPr/>
            <p:nvPr/>
          </p:nvSpPr>
          <p:spPr>
            <a:xfrm>
              <a:off x="2438892" y="3159953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WEB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33" name="모서리가 둥근 직사각형 732"/>
            <p:cNvSpPr/>
            <p:nvPr/>
          </p:nvSpPr>
          <p:spPr>
            <a:xfrm>
              <a:off x="2438892" y="3269146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WAS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34" name="모서리가 둥근 직사각형 733"/>
            <p:cNvSpPr/>
            <p:nvPr/>
          </p:nvSpPr>
          <p:spPr>
            <a:xfrm>
              <a:off x="2438892" y="3373854"/>
              <a:ext cx="386926" cy="109193"/>
            </a:xfrm>
            <a:prstGeom prst="roundRect">
              <a:avLst>
                <a:gd name="adj" fmla="val 2460"/>
              </a:avLst>
            </a:prstGeom>
            <a:grp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DB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735" name="그룹 734"/>
          <p:cNvGrpSpPr/>
          <p:nvPr/>
        </p:nvGrpSpPr>
        <p:grpSpPr>
          <a:xfrm>
            <a:off x="3987441" y="2366630"/>
            <a:ext cx="1923220" cy="304572"/>
            <a:chOff x="1964704" y="2312877"/>
            <a:chExt cx="1851212" cy="304572"/>
          </a:xfrm>
        </p:grpSpPr>
        <p:sp>
          <p:nvSpPr>
            <p:cNvPr id="736" name="직사각형 735"/>
            <p:cNvSpPr/>
            <p:nvPr/>
          </p:nvSpPr>
          <p:spPr>
            <a:xfrm>
              <a:off x="1964704" y="2348881"/>
              <a:ext cx="1851212" cy="232564"/>
            </a:xfrm>
            <a:prstGeom prst="rect">
              <a:avLst/>
            </a:prstGeom>
            <a:gradFill flip="none" rotWithShape="1">
              <a:gsLst>
                <a:gs pos="50000">
                  <a:sysClr val="window" lastClr="FFFFFF">
                    <a:lumMod val="65000"/>
                  </a:sysClr>
                </a:gs>
                <a:gs pos="51000">
                  <a:sysClr val="window" lastClr="FFFFFF">
                    <a:lumMod val="50000"/>
                  </a:sys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ko-KR" altLang="en-US" sz="10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정보처리시스템</a:t>
              </a:r>
              <a:endParaRPr kumimoji="0" lang="ko-KR" altLang="en-US" sz="10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grpSp>
          <p:nvGrpSpPr>
            <p:cNvPr id="737" name="그룹 736"/>
            <p:cNvGrpSpPr/>
            <p:nvPr/>
          </p:nvGrpSpPr>
          <p:grpSpPr>
            <a:xfrm>
              <a:off x="1964704" y="2312877"/>
              <a:ext cx="1851212" cy="304572"/>
              <a:chOff x="1964704" y="2275853"/>
              <a:chExt cx="1851212" cy="378619"/>
            </a:xfrm>
          </p:grpSpPr>
          <p:cxnSp>
            <p:nvCxnSpPr>
              <p:cNvPr id="738" name="직선 연결선 737"/>
              <p:cNvCxnSpPr/>
              <p:nvPr/>
            </p:nvCxnSpPr>
            <p:spPr>
              <a:xfrm>
                <a:off x="1964704" y="2275853"/>
                <a:ext cx="0" cy="37861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cxnSp>
            <p:nvCxnSpPr>
              <p:cNvPr id="739" name="직선 연결선 738"/>
              <p:cNvCxnSpPr/>
              <p:nvPr/>
            </p:nvCxnSpPr>
            <p:spPr>
              <a:xfrm>
                <a:off x="3815916" y="2275853"/>
                <a:ext cx="0" cy="37861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</p:grpSp>
      </p:grpSp>
      <p:sp>
        <p:nvSpPr>
          <p:cNvPr id="740" name="모서리가 둥근 직사각형 739"/>
          <p:cNvSpPr/>
          <p:nvPr/>
        </p:nvSpPr>
        <p:spPr>
          <a:xfrm>
            <a:off x="3997939" y="2698056"/>
            <a:ext cx="940614" cy="180020"/>
          </a:xfrm>
          <a:prstGeom prst="roundRect">
            <a:avLst>
              <a:gd name="adj" fmla="val 9083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심사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41" name="모서리가 둥근 직사각형 740"/>
          <p:cNvSpPr/>
          <p:nvPr/>
        </p:nvSpPr>
        <p:spPr>
          <a:xfrm>
            <a:off x="4959549" y="2698056"/>
            <a:ext cx="940614" cy="180020"/>
          </a:xfrm>
          <a:prstGeom prst="roundRect">
            <a:avLst>
              <a:gd name="adj" fmla="val 8137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평가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42" name="모서리가 둥근 직사각형 741"/>
          <p:cNvSpPr/>
          <p:nvPr/>
        </p:nvSpPr>
        <p:spPr>
          <a:xfrm>
            <a:off x="3997939" y="3817200"/>
            <a:ext cx="940614" cy="180020"/>
          </a:xfrm>
          <a:prstGeom prst="roundRect">
            <a:avLst>
              <a:gd name="adj" fmla="val 9083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7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자동차보험 심사</a:t>
            </a:r>
            <a:endParaRPr kumimoji="0" lang="ko-KR" altLang="en-US" sz="700" b="0" i="0" u="none" strike="noStrike" kern="0" cap="none" spc="-7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43" name="모서리가 둥근 직사각형 742"/>
          <p:cNvSpPr/>
          <p:nvPr/>
        </p:nvSpPr>
        <p:spPr>
          <a:xfrm>
            <a:off x="4959549" y="3817200"/>
            <a:ext cx="940614" cy="180020"/>
          </a:xfrm>
          <a:prstGeom prst="roundRect">
            <a:avLst>
              <a:gd name="adj" fmla="val 8137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4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보건의료지원</a:t>
            </a:r>
            <a:endParaRPr kumimoji="0" lang="ko-KR" altLang="en-US" sz="700" b="0" i="0" u="none" strike="noStrike" kern="0" cap="none" spc="-4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44" name="모서리가 둥근 직사각형 743"/>
          <p:cNvSpPr/>
          <p:nvPr/>
        </p:nvSpPr>
        <p:spPr>
          <a:xfrm>
            <a:off x="3997939" y="5191661"/>
            <a:ext cx="940614" cy="180020"/>
          </a:xfrm>
          <a:prstGeom prst="roundRect">
            <a:avLst>
              <a:gd name="adj" fmla="val 9083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en-US" altLang="ko-KR" sz="700" b="0" i="0" u="none" strike="noStrike" kern="0" cap="none" spc="-7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DW(</a:t>
            </a:r>
            <a:r>
              <a:rPr kumimoji="0" lang="ko-KR" altLang="en-US" sz="700" b="0" i="0" u="none" strike="noStrike" kern="0" cap="none" spc="-7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심사</a:t>
            </a:r>
            <a:r>
              <a:rPr kumimoji="0" lang="en-US" altLang="ko-KR" sz="700" b="0" i="0" u="none" strike="noStrike" kern="0" cap="none" spc="-7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700" b="0" i="0" u="none" strike="noStrike" kern="0" cap="none" spc="-7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평가</a:t>
            </a:r>
            <a:r>
              <a:rPr kumimoji="0" lang="en-US" altLang="ko-KR" sz="700" b="0" i="0" u="none" strike="noStrike" kern="0" cap="none" spc="-7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DUR</a:t>
            </a:r>
            <a:r>
              <a:rPr kumimoji="0" lang="en-US" altLang="ko-KR" sz="700" b="0" i="0" u="none" strike="noStrike" kern="0" cap="none" spc="-7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)</a:t>
            </a:r>
            <a:endParaRPr kumimoji="0" lang="ko-KR" altLang="en-US" sz="700" b="0" i="0" u="none" strike="noStrike" kern="0" cap="none" spc="-7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45" name="모서리가 둥근 직사각형 744"/>
          <p:cNvSpPr/>
          <p:nvPr/>
        </p:nvSpPr>
        <p:spPr>
          <a:xfrm>
            <a:off x="4959549" y="5191661"/>
            <a:ext cx="940614" cy="180020"/>
          </a:xfrm>
          <a:prstGeom prst="roundRect">
            <a:avLst>
              <a:gd name="adj" fmla="val 8137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en-US" altLang="ko-KR" sz="700" b="0" i="0" u="none" strike="noStrike" kern="0" cap="none" spc="-7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DW</a:t>
            </a:r>
            <a:r>
              <a:rPr kumimoji="0" lang="en-US" altLang="ko-KR" sz="700" b="0" i="0" u="none" strike="noStrike" kern="0" cap="none" spc="-7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700" b="0" i="0" u="none" strike="noStrike" kern="0" cap="none" spc="-7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의약품</a:t>
            </a:r>
            <a:r>
              <a:rPr kumimoji="0" lang="en-US" altLang="ko-KR" sz="700" b="0" i="0" u="none" strike="noStrike" kern="0" cap="none" spc="-7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)</a:t>
            </a:r>
            <a:endParaRPr kumimoji="0" lang="ko-KR" altLang="en-US" sz="700" b="0" i="0" u="none" strike="noStrike" kern="0" cap="none" spc="-7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746" name="그룹 745"/>
          <p:cNvGrpSpPr/>
          <p:nvPr/>
        </p:nvGrpSpPr>
        <p:grpSpPr>
          <a:xfrm>
            <a:off x="4043491" y="2896336"/>
            <a:ext cx="849756" cy="877565"/>
            <a:chOff x="4043491" y="3004656"/>
            <a:chExt cx="849756" cy="877565"/>
          </a:xfrm>
        </p:grpSpPr>
        <p:grpSp>
          <p:nvGrpSpPr>
            <p:cNvPr id="747" name="그룹 746"/>
            <p:cNvGrpSpPr/>
            <p:nvPr/>
          </p:nvGrpSpPr>
          <p:grpSpPr>
            <a:xfrm>
              <a:off x="4249286" y="3480563"/>
              <a:ext cx="450499" cy="345330"/>
              <a:chOff x="4249286" y="3414007"/>
              <a:chExt cx="450499" cy="419029"/>
            </a:xfrm>
          </p:grpSpPr>
          <p:cxnSp>
            <p:nvCxnSpPr>
              <p:cNvPr id="776" name="직선 연결선 775"/>
              <p:cNvCxnSpPr/>
              <p:nvPr/>
            </p:nvCxnSpPr>
            <p:spPr>
              <a:xfrm>
                <a:off x="4699785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  <p:cxnSp>
            <p:nvCxnSpPr>
              <p:cNvPr id="777" name="직선 연결선 776"/>
              <p:cNvCxnSpPr/>
              <p:nvPr/>
            </p:nvCxnSpPr>
            <p:spPr>
              <a:xfrm>
                <a:off x="4249286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</p:grpSp>
        <p:pic>
          <p:nvPicPr>
            <p:cNvPr id="748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4078842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9" name="그림 74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576" y="3004656"/>
              <a:ext cx="257522" cy="481101"/>
            </a:xfrm>
            <a:prstGeom prst="rect">
              <a:avLst/>
            </a:prstGeom>
          </p:spPr>
        </p:pic>
        <p:grpSp>
          <p:nvGrpSpPr>
            <p:cNvPr id="750" name="그룹 749"/>
            <p:cNvGrpSpPr/>
            <p:nvPr/>
          </p:nvGrpSpPr>
          <p:grpSpPr>
            <a:xfrm>
              <a:off x="4043491" y="3736364"/>
              <a:ext cx="849756" cy="145857"/>
              <a:chOff x="1968755" y="4053589"/>
              <a:chExt cx="620904" cy="160811"/>
            </a:xfrm>
          </p:grpSpPr>
          <p:pic>
            <p:nvPicPr>
              <p:cNvPr id="772" name="그림 77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755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773" name="그림 77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966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774" name="그림 77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177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775" name="그림 7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88" y="4053589"/>
                <a:ext cx="170271" cy="160811"/>
              </a:xfrm>
              <a:prstGeom prst="rect">
                <a:avLst/>
              </a:prstGeom>
            </p:spPr>
          </p:pic>
        </p:grpSp>
        <p:pic>
          <p:nvPicPr>
            <p:cNvPr id="751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4541673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2" name="그림 7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800" y="3004656"/>
              <a:ext cx="257522" cy="481101"/>
            </a:xfrm>
            <a:prstGeom prst="rect">
              <a:avLst/>
            </a:prstGeom>
          </p:spPr>
        </p:pic>
        <p:sp>
          <p:nvSpPr>
            <p:cNvPr id="753" name="모서리가 둥근 직사각형 752"/>
            <p:cNvSpPr/>
            <p:nvPr/>
          </p:nvSpPr>
          <p:spPr>
            <a:xfrm>
              <a:off x="4274907" y="3755327"/>
              <a:ext cx="386926" cy="99039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283TB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754" name="그림 75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024" y="3004656"/>
              <a:ext cx="257522" cy="481101"/>
            </a:xfrm>
            <a:prstGeom prst="rect">
              <a:avLst/>
            </a:prstGeom>
          </p:spPr>
        </p:pic>
        <p:grpSp>
          <p:nvGrpSpPr>
            <p:cNvPr id="755" name="그룹 754"/>
            <p:cNvGrpSpPr/>
            <p:nvPr/>
          </p:nvGrpSpPr>
          <p:grpSpPr>
            <a:xfrm>
              <a:off x="4086904" y="3210106"/>
              <a:ext cx="730988" cy="194010"/>
              <a:chOff x="4086904" y="3210106"/>
              <a:chExt cx="730988" cy="194010"/>
            </a:xfrm>
          </p:grpSpPr>
          <p:sp>
            <p:nvSpPr>
              <p:cNvPr id="767" name="모서리가 둥근 직사각형 766"/>
              <p:cNvSpPr/>
              <p:nvPr/>
            </p:nvSpPr>
            <p:spPr>
              <a:xfrm>
                <a:off x="4086904" y="3210106"/>
                <a:ext cx="245892" cy="99039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68" name="모서리가 둥근 직사각형 767"/>
              <p:cNvSpPr/>
              <p:nvPr/>
            </p:nvSpPr>
            <p:spPr>
              <a:xfrm>
                <a:off x="4086904" y="3305077"/>
                <a:ext cx="245892" cy="99039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I/F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69" name="모서리가 둥근 직사각형 768"/>
              <p:cNvSpPr/>
              <p:nvPr/>
            </p:nvSpPr>
            <p:spPr>
              <a:xfrm>
                <a:off x="4332796" y="3210106"/>
                <a:ext cx="245892" cy="99039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70" name="모서리가 둥근 직사각형 769"/>
              <p:cNvSpPr/>
              <p:nvPr/>
            </p:nvSpPr>
            <p:spPr>
              <a:xfrm>
                <a:off x="4332796" y="3305077"/>
                <a:ext cx="245892" cy="99039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I/F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71" name="모서리가 둥근 직사각형 770"/>
              <p:cNvSpPr/>
              <p:nvPr/>
            </p:nvSpPr>
            <p:spPr>
              <a:xfrm>
                <a:off x="4572000" y="3210106"/>
                <a:ext cx="245892" cy="99039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756" name="그룹 755"/>
            <p:cNvGrpSpPr/>
            <p:nvPr/>
          </p:nvGrpSpPr>
          <p:grpSpPr>
            <a:xfrm>
              <a:off x="4086904" y="3016096"/>
              <a:ext cx="730988" cy="194010"/>
              <a:chOff x="4086904" y="3210106"/>
              <a:chExt cx="730988" cy="194010"/>
            </a:xfrm>
          </p:grpSpPr>
          <p:sp>
            <p:nvSpPr>
              <p:cNvPr id="761" name="모서리가 둥근 직사각형 760"/>
              <p:cNvSpPr/>
              <p:nvPr/>
            </p:nvSpPr>
            <p:spPr>
              <a:xfrm>
                <a:off x="4086904" y="3210106"/>
                <a:ext cx="245892" cy="99039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WEB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62" name="모서리가 둥근 직사각형 761"/>
              <p:cNvSpPr/>
              <p:nvPr/>
            </p:nvSpPr>
            <p:spPr>
              <a:xfrm>
                <a:off x="4086904" y="3305077"/>
                <a:ext cx="245892" cy="99039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WAS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63" name="모서리가 둥근 직사각형 762"/>
              <p:cNvSpPr/>
              <p:nvPr/>
            </p:nvSpPr>
            <p:spPr>
              <a:xfrm>
                <a:off x="4332796" y="3210106"/>
                <a:ext cx="245892" cy="99039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WEB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64" name="모서리가 둥근 직사각형 763"/>
              <p:cNvSpPr/>
              <p:nvPr/>
            </p:nvSpPr>
            <p:spPr>
              <a:xfrm>
                <a:off x="4332796" y="3305077"/>
                <a:ext cx="245892" cy="99039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WAS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65" name="모서리가 둥근 직사각형 764"/>
              <p:cNvSpPr/>
              <p:nvPr/>
            </p:nvSpPr>
            <p:spPr>
              <a:xfrm>
                <a:off x="4572000" y="3210106"/>
                <a:ext cx="245892" cy="99039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WEB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66" name="모서리가 둥근 직사각형 765"/>
              <p:cNvSpPr/>
              <p:nvPr/>
            </p:nvSpPr>
            <p:spPr>
              <a:xfrm>
                <a:off x="4572000" y="3305077"/>
                <a:ext cx="245892" cy="99039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WAS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cxnSp>
          <p:nvCxnSpPr>
            <p:cNvPr id="757" name="직선 연결선 756"/>
            <p:cNvCxnSpPr>
              <a:stCxn id="752" idx="2"/>
              <a:endCxn id="748" idx="0"/>
            </p:cNvCxnSpPr>
            <p:nvPr/>
          </p:nvCxnSpPr>
          <p:spPr>
            <a:xfrm flipH="1">
              <a:off x="4236955" y="3485757"/>
              <a:ext cx="239606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758" name="직선 연결선 757"/>
            <p:cNvCxnSpPr>
              <a:stCxn id="752" idx="2"/>
              <a:endCxn id="751" idx="0"/>
            </p:cNvCxnSpPr>
            <p:nvPr/>
          </p:nvCxnSpPr>
          <p:spPr>
            <a:xfrm>
              <a:off x="4476561" y="3485757"/>
              <a:ext cx="223225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759" name="직선 연결선 758"/>
            <p:cNvCxnSpPr>
              <a:stCxn id="754" idx="2"/>
              <a:endCxn id="748" idx="0"/>
            </p:cNvCxnSpPr>
            <p:nvPr/>
          </p:nvCxnSpPr>
          <p:spPr>
            <a:xfrm flipH="1">
              <a:off x="4236955" y="3485757"/>
              <a:ext cx="462830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760" name="직선 연결선 759"/>
            <p:cNvCxnSpPr>
              <a:stCxn id="749" idx="2"/>
              <a:endCxn id="751" idx="0"/>
            </p:cNvCxnSpPr>
            <p:nvPr/>
          </p:nvCxnSpPr>
          <p:spPr>
            <a:xfrm>
              <a:off x="4253337" y="3485757"/>
              <a:ext cx="446449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grpSp>
        <p:nvGrpSpPr>
          <p:cNvPr id="778" name="그룹 777"/>
          <p:cNvGrpSpPr/>
          <p:nvPr/>
        </p:nvGrpSpPr>
        <p:grpSpPr>
          <a:xfrm>
            <a:off x="5004978" y="2896336"/>
            <a:ext cx="849756" cy="877565"/>
            <a:chOff x="5004978" y="3004656"/>
            <a:chExt cx="849756" cy="877565"/>
          </a:xfrm>
        </p:grpSpPr>
        <p:grpSp>
          <p:nvGrpSpPr>
            <p:cNvPr id="779" name="그룹 778"/>
            <p:cNvGrpSpPr/>
            <p:nvPr/>
          </p:nvGrpSpPr>
          <p:grpSpPr>
            <a:xfrm>
              <a:off x="5210773" y="3480563"/>
              <a:ext cx="450499" cy="345330"/>
              <a:chOff x="4249286" y="3414007"/>
              <a:chExt cx="450499" cy="419029"/>
            </a:xfrm>
          </p:grpSpPr>
          <p:cxnSp>
            <p:nvCxnSpPr>
              <p:cNvPr id="795" name="직선 연결선 794"/>
              <p:cNvCxnSpPr/>
              <p:nvPr/>
            </p:nvCxnSpPr>
            <p:spPr>
              <a:xfrm>
                <a:off x="4699785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  <p:cxnSp>
            <p:nvCxnSpPr>
              <p:cNvPr id="796" name="직선 연결선 795"/>
              <p:cNvCxnSpPr/>
              <p:nvPr/>
            </p:nvCxnSpPr>
            <p:spPr>
              <a:xfrm>
                <a:off x="4249286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</p:grpSp>
        <p:pic>
          <p:nvPicPr>
            <p:cNvPr id="780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040329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1" name="그림 7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063" y="3004656"/>
              <a:ext cx="257522" cy="481101"/>
            </a:xfrm>
            <a:prstGeom prst="rect">
              <a:avLst/>
            </a:prstGeom>
          </p:spPr>
        </p:pic>
        <p:grpSp>
          <p:nvGrpSpPr>
            <p:cNvPr id="782" name="그룹 781"/>
            <p:cNvGrpSpPr/>
            <p:nvPr/>
          </p:nvGrpSpPr>
          <p:grpSpPr>
            <a:xfrm>
              <a:off x="5004978" y="3736364"/>
              <a:ext cx="849756" cy="145857"/>
              <a:chOff x="1968755" y="4053589"/>
              <a:chExt cx="620904" cy="160811"/>
            </a:xfrm>
          </p:grpSpPr>
          <p:pic>
            <p:nvPicPr>
              <p:cNvPr id="791" name="그림 79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755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792" name="그림 79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966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793" name="그림 79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177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794" name="그림 79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88" y="4053589"/>
                <a:ext cx="170271" cy="160811"/>
              </a:xfrm>
              <a:prstGeom prst="rect">
                <a:avLst/>
              </a:prstGeom>
            </p:spPr>
          </p:pic>
        </p:grpSp>
        <p:pic>
          <p:nvPicPr>
            <p:cNvPr id="783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503160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4" name="모서리가 둥근 직사각형 783"/>
            <p:cNvSpPr/>
            <p:nvPr/>
          </p:nvSpPr>
          <p:spPr>
            <a:xfrm>
              <a:off x="5236394" y="3755327"/>
              <a:ext cx="386926" cy="99039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10TB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785" name="그림 78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511" y="3004656"/>
              <a:ext cx="257522" cy="481101"/>
            </a:xfrm>
            <a:prstGeom prst="rect">
              <a:avLst/>
            </a:prstGeom>
          </p:spPr>
        </p:pic>
        <p:grpSp>
          <p:nvGrpSpPr>
            <p:cNvPr id="786" name="그룹 785"/>
            <p:cNvGrpSpPr/>
            <p:nvPr/>
          </p:nvGrpSpPr>
          <p:grpSpPr>
            <a:xfrm>
              <a:off x="5074916" y="3054541"/>
              <a:ext cx="721993" cy="381330"/>
              <a:chOff x="4113429" y="3068961"/>
              <a:chExt cx="721993" cy="381330"/>
            </a:xfrm>
          </p:grpSpPr>
          <p:sp>
            <p:nvSpPr>
              <p:cNvPr id="789" name="모서리가 둥근 직사각형 788"/>
              <p:cNvSpPr/>
              <p:nvPr/>
            </p:nvSpPr>
            <p:spPr>
              <a:xfrm>
                <a:off x="4113429" y="3068961"/>
                <a:ext cx="271275" cy="381330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90" name="모서리가 둥근 직사각형 789"/>
              <p:cNvSpPr/>
              <p:nvPr/>
            </p:nvSpPr>
            <p:spPr>
              <a:xfrm>
                <a:off x="4564147" y="3068961"/>
                <a:ext cx="271275" cy="381330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cxnSp>
          <p:nvCxnSpPr>
            <p:cNvPr id="787" name="직선 연결선 786"/>
            <p:cNvCxnSpPr>
              <a:stCxn id="785" idx="2"/>
              <a:endCxn id="780" idx="0"/>
            </p:cNvCxnSpPr>
            <p:nvPr/>
          </p:nvCxnSpPr>
          <p:spPr>
            <a:xfrm flipH="1">
              <a:off x="5198442" y="3485757"/>
              <a:ext cx="462830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788" name="직선 연결선 787"/>
            <p:cNvCxnSpPr>
              <a:stCxn id="781" idx="2"/>
              <a:endCxn id="783" idx="0"/>
            </p:cNvCxnSpPr>
            <p:nvPr/>
          </p:nvCxnSpPr>
          <p:spPr>
            <a:xfrm>
              <a:off x="5214824" y="3485757"/>
              <a:ext cx="446449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grpSp>
        <p:nvGrpSpPr>
          <p:cNvPr id="797" name="그룹 796"/>
          <p:cNvGrpSpPr/>
          <p:nvPr/>
        </p:nvGrpSpPr>
        <p:grpSpPr>
          <a:xfrm>
            <a:off x="4034802" y="4022963"/>
            <a:ext cx="849756" cy="877565"/>
            <a:chOff x="5004978" y="3004656"/>
            <a:chExt cx="849756" cy="877565"/>
          </a:xfrm>
        </p:grpSpPr>
        <p:grpSp>
          <p:nvGrpSpPr>
            <p:cNvPr id="798" name="그룹 797"/>
            <p:cNvGrpSpPr/>
            <p:nvPr/>
          </p:nvGrpSpPr>
          <p:grpSpPr>
            <a:xfrm>
              <a:off x="5210773" y="3480563"/>
              <a:ext cx="450499" cy="345330"/>
              <a:chOff x="4249286" y="3414007"/>
              <a:chExt cx="450499" cy="419029"/>
            </a:xfrm>
          </p:grpSpPr>
          <p:cxnSp>
            <p:nvCxnSpPr>
              <p:cNvPr id="814" name="직선 연결선 813"/>
              <p:cNvCxnSpPr/>
              <p:nvPr/>
            </p:nvCxnSpPr>
            <p:spPr>
              <a:xfrm>
                <a:off x="4699785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  <p:cxnSp>
            <p:nvCxnSpPr>
              <p:cNvPr id="815" name="직선 연결선 814"/>
              <p:cNvCxnSpPr/>
              <p:nvPr/>
            </p:nvCxnSpPr>
            <p:spPr>
              <a:xfrm>
                <a:off x="4249286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</p:grpSp>
        <p:pic>
          <p:nvPicPr>
            <p:cNvPr id="799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040329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0" name="그림 79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063" y="3004656"/>
              <a:ext cx="257522" cy="481101"/>
            </a:xfrm>
            <a:prstGeom prst="rect">
              <a:avLst/>
            </a:prstGeom>
          </p:spPr>
        </p:pic>
        <p:grpSp>
          <p:nvGrpSpPr>
            <p:cNvPr id="801" name="그룹 800"/>
            <p:cNvGrpSpPr/>
            <p:nvPr/>
          </p:nvGrpSpPr>
          <p:grpSpPr>
            <a:xfrm>
              <a:off x="5004978" y="3736364"/>
              <a:ext cx="849756" cy="145857"/>
              <a:chOff x="1968755" y="4053589"/>
              <a:chExt cx="620904" cy="160811"/>
            </a:xfrm>
          </p:grpSpPr>
          <p:pic>
            <p:nvPicPr>
              <p:cNvPr id="810" name="그림 80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755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11" name="그림 8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966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12" name="그림 8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177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13" name="그림 8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88" y="4053589"/>
                <a:ext cx="170271" cy="160811"/>
              </a:xfrm>
              <a:prstGeom prst="rect">
                <a:avLst/>
              </a:prstGeom>
            </p:spPr>
          </p:pic>
        </p:grpSp>
        <p:pic>
          <p:nvPicPr>
            <p:cNvPr id="802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503160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3" name="모서리가 둥근 직사각형 802"/>
            <p:cNvSpPr/>
            <p:nvPr/>
          </p:nvSpPr>
          <p:spPr>
            <a:xfrm>
              <a:off x="5236394" y="3755327"/>
              <a:ext cx="386926" cy="99039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40TB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804" name="그림 80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511" y="3004656"/>
              <a:ext cx="257522" cy="481101"/>
            </a:xfrm>
            <a:prstGeom prst="rect">
              <a:avLst/>
            </a:prstGeom>
          </p:spPr>
        </p:pic>
        <p:grpSp>
          <p:nvGrpSpPr>
            <p:cNvPr id="805" name="그룹 804"/>
            <p:cNvGrpSpPr/>
            <p:nvPr/>
          </p:nvGrpSpPr>
          <p:grpSpPr>
            <a:xfrm>
              <a:off x="5074916" y="3054541"/>
              <a:ext cx="721993" cy="381330"/>
              <a:chOff x="4113429" y="3068961"/>
              <a:chExt cx="721993" cy="381330"/>
            </a:xfrm>
          </p:grpSpPr>
          <p:sp>
            <p:nvSpPr>
              <p:cNvPr id="808" name="모서리가 둥근 직사각형 807"/>
              <p:cNvSpPr/>
              <p:nvPr/>
            </p:nvSpPr>
            <p:spPr>
              <a:xfrm>
                <a:off x="4113429" y="3068961"/>
                <a:ext cx="271275" cy="381330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09" name="모서리가 둥근 직사각형 808"/>
              <p:cNvSpPr/>
              <p:nvPr/>
            </p:nvSpPr>
            <p:spPr>
              <a:xfrm>
                <a:off x="4564147" y="3068961"/>
                <a:ext cx="271275" cy="381330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cxnSp>
          <p:nvCxnSpPr>
            <p:cNvPr id="806" name="직선 연결선 805"/>
            <p:cNvCxnSpPr>
              <a:stCxn id="804" idx="2"/>
              <a:endCxn id="799" idx="0"/>
            </p:cNvCxnSpPr>
            <p:nvPr/>
          </p:nvCxnSpPr>
          <p:spPr>
            <a:xfrm flipH="1">
              <a:off x="5198442" y="3485757"/>
              <a:ext cx="462830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807" name="직선 연결선 806"/>
            <p:cNvCxnSpPr>
              <a:stCxn id="800" idx="2"/>
              <a:endCxn id="802" idx="0"/>
            </p:cNvCxnSpPr>
            <p:nvPr/>
          </p:nvCxnSpPr>
          <p:spPr>
            <a:xfrm>
              <a:off x="5214824" y="3485757"/>
              <a:ext cx="446449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grpSp>
        <p:nvGrpSpPr>
          <p:cNvPr id="816" name="그룹 815"/>
          <p:cNvGrpSpPr/>
          <p:nvPr/>
        </p:nvGrpSpPr>
        <p:grpSpPr>
          <a:xfrm>
            <a:off x="5004978" y="4022963"/>
            <a:ext cx="849756" cy="877565"/>
            <a:chOff x="5004978" y="3004656"/>
            <a:chExt cx="849756" cy="877565"/>
          </a:xfrm>
        </p:grpSpPr>
        <p:grpSp>
          <p:nvGrpSpPr>
            <p:cNvPr id="817" name="그룹 816"/>
            <p:cNvGrpSpPr/>
            <p:nvPr/>
          </p:nvGrpSpPr>
          <p:grpSpPr>
            <a:xfrm>
              <a:off x="5210773" y="3480563"/>
              <a:ext cx="450499" cy="345330"/>
              <a:chOff x="4249286" y="3414007"/>
              <a:chExt cx="450499" cy="419029"/>
            </a:xfrm>
          </p:grpSpPr>
          <p:cxnSp>
            <p:nvCxnSpPr>
              <p:cNvPr id="837" name="직선 연결선 836"/>
              <p:cNvCxnSpPr/>
              <p:nvPr/>
            </p:nvCxnSpPr>
            <p:spPr>
              <a:xfrm>
                <a:off x="4699785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  <p:cxnSp>
            <p:nvCxnSpPr>
              <p:cNvPr id="838" name="직선 연결선 837"/>
              <p:cNvCxnSpPr/>
              <p:nvPr/>
            </p:nvCxnSpPr>
            <p:spPr>
              <a:xfrm>
                <a:off x="4249286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</p:grpSp>
        <p:pic>
          <p:nvPicPr>
            <p:cNvPr id="818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040329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" name="그림 8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063" y="3004656"/>
              <a:ext cx="257522" cy="481101"/>
            </a:xfrm>
            <a:prstGeom prst="rect">
              <a:avLst/>
            </a:prstGeom>
          </p:spPr>
        </p:pic>
        <p:grpSp>
          <p:nvGrpSpPr>
            <p:cNvPr id="820" name="그룹 819"/>
            <p:cNvGrpSpPr/>
            <p:nvPr/>
          </p:nvGrpSpPr>
          <p:grpSpPr>
            <a:xfrm>
              <a:off x="5004978" y="3736364"/>
              <a:ext cx="849756" cy="145857"/>
              <a:chOff x="1968755" y="4053589"/>
              <a:chExt cx="620904" cy="160811"/>
            </a:xfrm>
          </p:grpSpPr>
          <p:pic>
            <p:nvPicPr>
              <p:cNvPr id="833" name="그림 83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755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34" name="그림 8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966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35" name="그림 8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177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36" name="그림 8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88" y="4053589"/>
                <a:ext cx="170271" cy="160811"/>
              </a:xfrm>
              <a:prstGeom prst="rect">
                <a:avLst/>
              </a:prstGeom>
            </p:spPr>
          </p:pic>
        </p:grpSp>
        <p:pic>
          <p:nvPicPr>
            <p:cNvPr id="821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503160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2" name="모서리가 둥근 직사각형 821"/>
            <p:cNvSpPr/>
            <p:nvPr/>
          </p:nvSpPr>
          <p:spPr>
            <a:xfrm>
              <a:off x="5236394" y="3755327"/>
              <a:ext cx="386926" cy="99039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20TB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823" name="그림 8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511" y="3004656"/>
              <a:ext cx="257522" cy="481101"/>
            </a:xfrm>
            <a:prstGeom prst="rect">
              <a:avLst/>
            </a:prstGeom>
          </p:spPr>
        </p:pic>
        <p:grpSp>
          <p:nvGrpSpPr>
            <p:cNvPr id="824" name="그룹 823"/>
            <p:cNvGrpSpPr/>
            <p:nvPr/>
          </p:nvGrpSpPr>
          <p:grpSpPr>
            <a:xfrm>
              <a:off x="5074916" y="3078145"/>
              <a:ext cx="721993" cy="321127"/>
              <a:chOff x="4113429" y="3092565"/>
              <a:chExt cx="721993" cy="321127"/>
            </a:xfrm>
          </p:grpSpPr>
          <p:sp>
            <p:nvSpPr>
              <p:cNvPr id="827" name="모서리가 둥근 직사각형 826"/>
              <p:cNvSpPr/>
              <p:nvPr/>
            </p:nvSpPr>
            <p:spPr>
              <a:xfrm>
                <a:off x="4113429" y="3305692"/>
                <a:ext cx="271275" cy="108000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28" name="모서리가 둥근 직사각형 827"/>
              <p:cNvSpPr/>
              <p:nvPr/>
            </p:nvSpPr>
            <p:spPr>
              <a:xfrm>
                <a:off x="4564147" y="3305692"/>
                <a:ext cx="271275" cy="108000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29" name="모서리가 둥근 직사각형 828"/>
              <p:cNvSpPr/>
              <p:nvPr/>
            </p:nvSpPr>
            <p:spPr>
              <a:xfrm>
                <a:off x="4113429" y="3201176"/>
                <a:ext cx="271275" cy="108000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WAS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30" name="모서리가 둥근 직사각형 829"/>
              <p:cNvSpPr/>
              <p:nvPr/>
            </p:nvSpPr>
            <p:spPr>
              <a:xfrm>
                <a:off x="4564147" y="3201176"/>
                <a:ext cx="271275" cy="108000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WAS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31" name="모서리가 둥근 직사각형 830"/>
              <p:cNvSpPr/>
              <p:nvPr/>
            </p:nvSpPr>
            <p:spPr>
              <a:xfrm>
                <a:off x="4113429" y="3092565"/>
                <a:ext cx="271275" cy="108000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WEB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32" name="모서리가 둥근 직사각형 831"/>
              <p:cNvSpPr/>
              <p:nvPr/>
            </p:nvSpPr>
            <p:spPr>
              <a:xfrm>
                <a:off x="4564147" y="3092565"/>
                <a:ext cx="271275" cy="108000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WEB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cxnSp>
          <p:nvCxnSpPr>
            <p:cNvPr id="825" name="직선 연결선 824"/>
            <p:cNvCxnSpPr>
              <a:stCxn id="823" idx="2"/>
              <a:endCxn id="818" idx="0"/>
            </p:cNvCxnSpPr>
            <p:nvPr/>
          </p:nvCxnSpPr>
          <p:spPr>
            <a:xfrm flipH="1">
              <a:off x="5198442" y="3485757"/>
              <a:ext cx="462830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826" name="직선 연결선 825"/>
            <p:cNvCxnSpPr>
              <a:stCxn id="819" idx="2"/>
              <a:endCxn id="821" idx="0"/>
            </p:cNvCxnSpPr>
            <p:nvPr/>
          </p:nvCxnSpPr>
          <p:spPr>
            <a:xfrm>
              <a:off x="5214824" y="3485757"/>
              <a:ext cx="446449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grpSp>
        <p:nvGrpSpPr>
          <p:cNvPr id="839" name="그룹 838"/>
          <p:cNvGrpSpPr/>
          <p:nvPr/>
        </p:nvGrpSpPr>
        <p:grpSpPr>
          <a:xfrm>
            <a:off x="3987441" y="4898824"/>
            <a:ext cx="1923220" cy="304572"/>
            <a:chOff x="1964704" y="2312877"/>
            <a:chExt cx="1851212" cy="304572"/>
          </a:xfrm>
        </p:grpSpPr>
        <p:sp>
          <p:nvSpPr>
            <p:cNvPr id="840" name="직사각형 839"/>
            <p:cNvSpPr/>
            <p:nvPr/>
          </p:nvSpPr>
          <p:spPr>
            <a:xfrm>
              <a:off x="1964704" y="2348881"/>
              <a:ext cx="1851212" cy="232564"/>
            </a:xfrm>
            <a:prstGeom prst="rect">
              <a:avLst/>
            </a:prstGeom>
            <a:gradFill flip="none" rotWithShape="1">
              <a:gsLst>
                <a:gs pos="50000">
                  <a:sysClr val="window" lastClr="FFFFFF">
                    <a:lumMod val="65000"/>
                  </a:sysClr>
                </a:gs>
                <a:gs pos="51000">
                  <a:sysClr val="window" lastClr="FFFFFF">
                    <a:lumMod val="50000"/>
                  </a:sys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ko-KR" altLang="en-US" sz="10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정보분석시스템</a:t>
              </a:r>
              <a:endParaRPr kumimoji="0" lang="ko-KR" altLang="en-US" sz="10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grpSp>
          <p:nvGrpSpPr>
            <p:cNvPr id="841" name="그룹 840"/>
            <p:cNvGrpSpPr/>
            <p:nvPr/>
          </p:nvGrpSpPr>
          <p:grpSpPr>
            <a:xfrm>
              <a:off x="1964704" y="2312877"/>
              <a:ext cx="1851212" cy="304572"/>
              <a:chOff x="1964704" y="2275853"/>
              <a:chExt cx="1851212" cy="378619"/>
            </a:xfrm>
          </p:grpSpPr>
          <p:cxnSp>
            <p:nvCxnSpPr>
              <p:cNvPr id="842" name="직선 연결선 841"/>
              <p:cNvCxnSpPr/>
              <p:nvPr/>
            </p:nvCxnSpPr>
            <p:spPr>
              <a:xfrm>
                <a:off x="1964704" y="2275853"/>
                <a:ext cx="0" cy="37861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cxnSp>
            <p:nvCxnSpPr>
              <p:cNvPr id="843" name="직선 연결선 842"/>
              <p:cNvCxnSpPr/>
              <p:nvPr/>
            </p:nvCxnSpPr>
            <p:spPr>
              <a:xfrm>
                <a:off x="3815916" y="2275853"/>
                <a:ext cx="0" cy="37861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</p:grpSp>
      </p:grpSp>
      <p:sp>
        <p:nvSpPr>
          <p:cNvPr id="844" name="모서리가 둥근 직사각형 843"/>
          <p:cNvSpPr/>
          <p:nvPr/>
        </p:nvSpPr>
        <p:spPr>
          <a:xfrm>
            <a:off x="3997939" y="6288248"/>
            <a:ext cx="940614" cy="180020"/>
          </a:xfrm>
          <a:prstGeom prst="roundRect">
            <a:avLst>
              <a:gd name="adj" fmla="val 9083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4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진료경향모니터링</a:t>
            </a:r>
            <a:endParaRPr kumimoji="0" lang="ko-KR" altLang="en-US" sz="700" b="0" i="0" u="none" strike="noStrike" kern="0" cap="none" spc="-4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45" name="모서리가 둥근 직사각형 844"/>
          <p:cNvSpPr/>
          <p:nvPr/>
        </p:nvSpPr>
        <p:spPr>
          <a:xfrm>
            <a:off x="4959549" y="6288248"/>
            <a:ext cx="940614" cy="180020"/>
          </a:xfrm>
          <a:prstGeom prst="roundRect">
            <a:avLst>
              <a:gd name="adj" fmla="val 8137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4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요양기관프로파일</a:t>
            </a:r>
            <a:endParaRPr kumimoji="0" lang="ko-KR" altLang="en-US" sz="700" b="0" i="0" u="none" strike="noStrike" kern="0" cap="none" spc="-4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846" name="그룹 845"/>
          <p:cNvGrpSpPr/>
          <p:nvPr/>
        </p:nvGrpSpPr>
        <p:grpSpPr>
          <a:xfrm>
            <a:off x="4034802" y="5381319"/>
            <a:ext cx="849756" cy="877565"/>
            <a:chOff x="5004978" y="3004656"/>
            <a:chExt cx="849756" cy="877565"/>
          </a:xfrm>
        </p:grpSpPr>
        <p:grpSp>
          <p:nvGrpSpPr>
            <p:cNvPr id="847" name="그룹 846"/>
            <p:cNvGrpSpPr/>
            <p:nvPr/>
          </p:nvGrpSpPr>
          <p:grpSpPr>
            <a:xfrm>
              <a:off x="5210773" y="3480563"/>
              <a:ext cx="450499" cy="345330"/>
              <a:chOff x="4249286" y="3414007"/>
              <a:chExt cx="450499" cy="419029"/>
            </a:xfrm>
          </p:grpSpPr>
          <p:cxnSp>
            <p:nvCxnSpPr>
              <p:cNvPr id="864" name="직선 연결선 863"/>
              <p:cNvCxnSpPr/>
              <p:nvPr/>
            </p:nvCxnSpPr>
            <p:spPr>
              <a:xfrm>
                <a:off x="4699785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  <p:cxnSp>
            <p:nvCxnSpPr>
              <p:cNvPr id="865" name="직선 연결선 864"/>
              <p:cNvCxnSpPr/>
              <p:nvPr/>
            </p:nvCxnSpPr>
            <p:spPr>
              <a:xfrm>
                <a:off x="4249286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</p:grpSp>
        <p:pic>
          <p:nvPicPr>
            <p:cNvPr id="848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040329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9" name="그림 84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063" y="3004656"/>
              <a:ext cx="257522" cy="481101"/>
            </a:xfrm>
            <a:prstGeom prst="rect">
              <a:avLst/>
            </a:prstGeom>
          </p:spPr>
        </p:pic>
        <p:grpSp>
          <p:nvGrpSpPr>
            <p:cNvPr id="850" name="그룹 849"/>
            <p:cNvGrpSpPr/>
            <p:nvPr/>
          </p:nvGrpSpPr>
          <p:grpSpPr>
            <a:xfrm>
              <a:off x="5004978" y="3736364"/>
              <a:ext cx="849756" cy="145857"/>
              <a:chOff x="1968755" y="4053589"/>
              <a:chExt cx="620904" cy="160811"/>
            </a:xfrm>
          </p:grpSpPr>
          <p:pic>
            <p:nvPicPr>
              <p:cNvPr id="860" name="그림 85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755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61" name="그림 86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966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62" name="그림 86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177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63" name="그림 8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88" y="4053589"/>
                <a:ext cx="170271" cy="160811"/>
              </a:xfrm>
              <a:prstGeom prst="rect">
                <a:avLst/>
              </a:prstGeom>
            </p:spPr>
          </p:pic>
        </p:grpSp>
        <p:pic>
          <p:nvPicPr>
            <p:cNvPr id="851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503160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2" name="모서리가 둥근 직사각형 851"/>
            <p:cNvSpPr/>
            <p:nvPr/>
          </p:nvSpPr>
          <p:spPr>
            <a:xfrm>
              <a:off x="5236394" y="3755327"/>
              <a:ext cx="386926" cy="99039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32TB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853" name="그림 85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511" y="3004656"/>
              <a:ext cx="257522" cy="481101"/>
            </a:xfrm>
            <a:prstGeom prst="rect">
              <a:avLst/>
            </a:prstGeom>
          </p:spPr>
        </p:pic>
        <p:grpSp>
          <p:nvGrpSpPr>
            <p:cNvPr id="854" name="그룹 853"/>
            <p:cNvGrpSpPr/>
            <p:nvPr/>
          </p:nvGrpSpPr>
          <p:grpSpPr>
            <a:xfrm>
              <a:off x="5074916" y="3054541"/>
              <a:ext cx="721993" cy="381937"/>
              <a:chOff x="4113429" y="3068961"/>
              <a:chExt cx="721993" cy="381937"/>
            </a:xfrm>
          </p:grpSpPr>
          <p:sp>
            <p:nvSpPr>
              <p:cNvPr id="857" name="모서리가 둥근 직사각형 856"/>
              <p:cNvSpPr/>
              <p:nvPr/>
            </p:nvSpPr>
            <p:spPr>
              <a:xfrm>
                <a:off x="4113429" y="3068961"/>
                <a:ext cx="271275" cy="381330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58" name="모서리가 둥근 직사각형 857"/>
              <p:cNvSpPr/>
              <p:nvPr/>
            </p:nvSpPr>
            <p:spPr>
              <a:xfrm>
                <a:off x="4564147" y="3068961"/>
                <a:ext cx="271275" cy="190665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59" name="모서리가 둥근 직사각형 858"/>
              <p:cNvSpPr/>
              <p:nvPr/>
            </p:nvSpPr>
            <p:spPr>
              <a:xfrm>
                <a:off x="4564147" y="3260233"/>
                <a:ext cx="271275" cy="190665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500" b="0" i="0" u="none" strike="noStrike" kern="0" cap="none" spc="-7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Assessment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500" b="0" i="0" u="none" strike="noStrike" kern="0" cap="none" spc="-7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analysis</a:t>
                </a:r>
                <a:endParaRPr kumimoji="0" lang="ko-KR" altLang="en-US" sz="500" b="0" i="0" u="none" strike="noStrike" kern="0" cap="none" spc="-7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cxnSp>
          <p:nvCxnSpPr>
            <p:cNvPr id="855" name="직선 연결선 854"/>
            <p:cNvCxnSpPr>
              <a:stCxn id="853" idx="2"/>
              <a:endCxn id="848" idx="0"/>
            </p:cNvCxnSpPr>
            <p:nvPr/>
          </p:nvCxnSpPr>
          <p:spPr>
            <a:xfrm flipH="1">
              <a:off x="5198442" y="3485757"/>
              <a:ext cx="462830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856" name="직선 연결선 855"/>
            <p:cNvCxnSpPr>
              <a:stCxn id="849" idx="2"/>
              <a:endCxn id="851" idx="0"/>
            </p:cNvCxnSpPr>
            <p:nvPr/>
          </p:nvCxnSpPr>
          <p:spPr>
            <a:xfrm>
              <a:off x="5214824" y="3485757"/>
              <a:ext cx="446449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grpSp>
        <p:nvGrpSpPr>
          <p:cNvPr id="866" name="그룹 865"/>
          <p:cNvGrpSpPr/>
          <p:nvPr/>
        </p:nvGrpSpPr>
        <p:grpSpPr>
          <a:xfrm>
            <a:off x="5004978" y="5381319"/>
            <a:ext cx="849756" cy="877565"/>
            <a:chOff x="5004978" y="3004656"/>
            <a:chExt cx="849756" cy="877565"/>
          </a:xfrm>
        </p:grpSpPr>
        <p:grpSp>
          <p:nvGrpSpPr>
            <p:cNvPr id="867" name="그룹 866"/>
            <p:cNvGrpSpPr/>
            <p:nvPr/>
          </p:nvGrpSpPr>
          <p:grpSpPr>
            <a:xfrm>
              <a:off x="5210773" y="3480563"/>
              <a:ext cx="450499" cy="345330"/>
              <a:chOff x="4249286" y="3414007"/>
              <a:chExt cx="450499" cy="419029"/>
            </a:xfrm>
          </p:grpSpPr>
          <p:cxnSp>
            <p:nvCxnSpPr>
              <p:cNvPr id="883" name="직선 연결선 882"/>
              <p:cNvCxnSpPr/>
              <p:nvPr/>
            </p:nvCxnSpPr>
            <p:spPr>
              <a:xfrm>
                <a:off x="4699785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  <p:cxnSp>
            <p:nvCxnSpPr>
              <p:cNvPr id="884" name="직선 연결선 883"/>
              <p:cNvCxnSpPr/>
              <p:nvPr/>
            </p:nvCxnSpPr>
            <p:spPr>
              <a:xfrm>
                <a:off x="4249286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</p:grpSp>
        <p:pic>
          <p:nvPicPr>
            <p:cNvPr id="868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040329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9" name="그림 86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063" y="3004656"/>
              <a:ext cx="257522" cy="481101"/>
            </a:xfrm>
            <a:prstGeom prst="rect">
              <a:avLst/>
            </a:prstGeom>
          </p:spPr>
        </p:pic>
        <p:grpSp>
          <p:nvGrpSpPr>
            <p:cNvPr id="870" name="그룹 869"/>
            <p:cNvGrpSpPr/>
            <p:nvPr/>
          </p:nvGrpSpPr>
          <p:grpSpPr>
            <a:xfrm>
              <a:off x="5004978" y="3736364"/>
              <a:ext cx="849756" cy="145857"/>
              <a:chOff x="1968755" y="4053589"/>
              <a:chExt cx="620904" cy="160811"/>
            </a:xfrm>
          </p:grpSpPr>
          <p:pic>
            <p:nvPicPr>
              <p:cNvPr id="879" name="그림 87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755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80" name="그림 87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966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81" name="그림 88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177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882" name="그림 88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88" y="4053589"/>
                <a:ext cx="170271" cy="160811"/>
              </a:xfrm>
              <a:prstGeom prst="rect">
                <a:avLst/>
              </a:prstGeom>
            </p:spPr>
          </p:pic>
        </p:grpSp>
        <p:pic>
          <p:nvPicPr>
            <p:cNvPr id="871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503160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2" name="모서리가 둥근 직사각형 871"/>
            <p:cNvSpPr/>
            <p:nvPr/>
          </p:nvSpPr>
          <p:spPr>
            <a:xfrm>
              <a:off x="5236394" y="3755327"/>
              <a:ext cx="386926" cy="99039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44TB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873" name="그림 87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511" y="3004656"/>
              <a:ext cx="257522" cy="481101"/>
            </a:xfrm>
            <a:prstGeom prst="rect">
              <a:avLst/>
            </a:prstGeom>
          </p:spPr>
        </p:pic>
        <p:grpSp>
          <p:nvGrpSpPr>
            <p:cNvPr id="874" name="그룹 873"/>
            <p:cNvGrpSpPr/>
            <p:nvPr/>
          </p:nvGrpSpPr>
          <p:grpSpPr>
            <a:xfrm>
              <a:off x="5074916" y="3054541"/>
              <a:ext cx="721993" cy="344731"/>
              <a:chOff x="4113429" y="3068961"/>
              <a:chExt cx="721993" cy="344731"/>
            </a:xfrm>
          </p:grpSpPr>
          <p:sp>
            <p:nvSpPr>
              <p:cNvPr id="877" name="모서리가 둥근 직사각형 876"/>
              <p:cNvSpPr/>
              <p:nvPr/>
            </p:nvSpPr>
            <p:spPr>
              <a:xfrm>
                <a:off x="4113429" y="3068961"/>
                <a:ext cx="271275" cy="344731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78" name="모서리가 둥근 직사각형 877"/>
              <p:cNvSpPr/>
              <p:nvPr/>
            </p:nvSpPr>
            <p:spPr>
              <a:xfrm>
                <a:off x="4564147" y="3068961"/>
                <a:ext cx="271275" cy="344731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cxnSp>
          <p:nvCxnSpPr>
            <p:cNvPr id="875" name="직선 연결선 874"/>
            <p:cNvCxnSpPr>
              <a:stCxn id="873" idx="2"/>
              <a:endCxn id="868" idx="0"/>
            </p:cNvCxnSpPr>
            <p:nvPr/>
          </p:nvCxnSpPr>
          <p:spPr>
            <a:xfrm flipH="1">
              <a:off x="5198442" y="3485757"/>
              <a:ext cx="462830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876" name="직선 연결선 875"/>
            <p:cNvCxnSpPr>
              <a:stCxn id="869" idx="2"/>
              <a:endCxn id="871" idx="0"/>
            </p:cNvCxnSpPr>
            <p:nvPr/>
          </p:nvCxnSpPr>
          <p:spPr>
            <a:xfrm>
              <a:off x="5214824" y="3485757"/>
              <a:ext cx="446449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grpSp>
        <p:nvGrpSpPr>
          <p:cNvPr id="885" name="그룹 884"/>
          <p:cNvGrpSpPr/>
          <p:nvPr/>
        </p:nvGrpSpPr>
        <p:grpSpPr>
          <a:xfrm>
            <a:off x="6043949" y="2366630"/>
            <a:ext cx="1923220" cy="304572"/>
            <a:chOff x="1964704" y="2312877"/>
            <a:chExt cx="1851212" cy="304572"/>
          </a:xfrm>
        </p:grpSpPr>
        <p:sp>
          <p:nvSpPr>
            <p:cNvPr id="886" name="직사각형 885"/>
            <p:cNvSpPr/>
            <p:nvPr/>
          </p:nvSpPr>
          <p:spPr>
            <a:xfrm>
              <a:off x="1964704" y="2348881"/>
              <a:ext cx="1851212" cy="232564"/>
            </a:xfrm>
            <a:prstGeom prst="rect">
              <a:avLst/>
            </a:prstGeom>
            <a:gradFill flip="none" rotWithShape="1">
              <a:gsLst>
                <a:gs pos="50000">
                  <a:sysClr val="window" lastClr="FFFFFF">
                    <a:lumMod val="65000"/>
                  </a:sysClr>
                </a:gs>
                <a:gs pos="51000">
                  <a:sysClr val="window" lastClr="FFFFFF">
                    <a:lumMod val="50000"/>
                  </a:sys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ko-KR" altLang="en-US" sz="10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정보활용시스템</a:t>
              </a:r>
              <a:endParaRPr kumimoji="0" lang="ko-KR" altLang="en-US" sz="10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grpSp>
          <p:nvGrpSpPr>
            <p:cNvPr id="887" name="그룹 886"/>
            <p:cNvGrpSpPr/>
            <p:nvPr/>
          </p:nvGrpSpPr>
          <p:grpSpPr>
            <a:xfrm>
              <a:off x="1964704" y="2312877"/>
              <a:ext cx="1851212" cy="304572"/>
              <a:chOff x="1964704" y="2275853"/>
              <a:chExt cx="1851212" cy="378619"/>
            </a:xfrm>
          </p:grpSpPr>
          <p:cxnSp>
            <p:nvCxnSpPr>
              <p:cNvPr id="888" name="직선 연결선 887"/>
              <p:cNvCxnSpPr/>
              <p:nvPr/>
            </p:nvCxnSpPr>
            <p:spPr>
              <a:xfrm>
                <a:off x="1964704" y="2275853"/>
                <a:ext cx="0" cy="37861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cxnSp>
            <p:nvCxnSpPr>
              <p:cNvPr id="889" name="직선 연결선 888"/>
              <p:cNvCxnSpPr/>
              <p:nvPr/>
            </p:nvCxnSpPr>
            <p:spPr>
              <a:xfrm>
                <a:off x="3815916" y="2275853"/>
                <a:ext cx="0" cy="37861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</p:grpSp>
      </p:grpSp>
      <p:sp>
        <p:nvSpPr>
          <p:cNvPr id="890" name="모서리가 둥근 직사각형 889"/>
          <p:cNvSpPr/>
          <p:nvPr/>
        </p:nvSpPr>
        <p:spPr>
          <a:xfrm>
            <a:off x="6054447" y="2698056"/>
            <a:ext cx="940614" cy="180020"/>
          </a:xfrm>
          <a:prstGeom prst="roundRect">
            <a:avLst>
              <a:gd name="adj" fmla="val 9083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보건의료빅데이터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91" name="모서리가 둥근 직사각형 890"/>
          <p:cNvSpPr/>
          <p:nvPr/>
        </p:nvSpPr>
        <p:spPr>
          <a:xfrm>
            <a:off x="7016057" y="2698056"/>
            <a:ext cx="940614" cy="180020"/>
          </a:xfrm>
          <a:prstGeom prst="roundRect">
            <a:avLst>
              <a:gd name="adj" fmla="val 8137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현지조사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892" name="그룹 891"/>
          <p:cNvGrpSpPr/>
          <p:nvPr/>
        </p:nvGrpSpPr>
        <p:grpSpPr>
          <a:xfrm>
            <a:off x="6099876" y="2896336"/>
            <a:ext cx="849756" cy="877565"/>
            <a:chOff x="5004978" y="3004656"/>
            <a:chExt cx="849756" cy="877565"/>
          </a:xfrm>
        </p:grpSpPr>
        <p:grpSp>
          <p:nvGrpSpPr>
            <p:cNvPr id="893" name="그룹 892"/>
            <p:cNvGrpSpPr/>
            <p:nvPr/>
          </p:nvGrpSpPr>
          <p:grpSpPr>
            <a:xfrm>
              <a:off x="5210773" y="3480563"/>
              <a:ext cx="450499" cy="345330"/>
              <a:chOff x="4249286" y="3414007"/>
              <a:chExt cx="450499" cy="419029"/>
            </a:xfrm>
          </p:grpSpPr>
          <p:cxnSp>
            <p:nvCxnSpPr>
              <p:cNvPr id="915" name="직선 연결선 914"/>
              <p:cNvCxnSpPr/>
              <p:nvPr/>
            </p:nvCxnSpPr>
            <p:spPr>
              <a:xfrm>
                <a:off x="4699785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  <p:cxnSp>
            <p:nvCxnSpPr>
              <p:cNvPr id="916" name="직선 연결선 915"/>
              <p:cNvCxnSpPr/>
              <p:nvPr/>
            </p:nvCxnSpPr>
            <p:spPr>
              <a:xfrm>
                <a:off x="4249286" y="3414007"/>
                <a:ext cx="0" cy="4190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</p:cxnSp>
        </p:grpSp>
        <p:pic>
          <p:nvPicPr>
            <p:cNvPr id="894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040329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5" name="그림 89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063" y="3004656"/>
              <a:ext cx="257522" cy="481101"/>
            </a:xfrm>
            <a:prstGeom prst="rect">
              <a:avLst/>
            </a:prstGeom>
          </p:spPr>
        </p:pic>
        <p:grpSp>
          <p:nvGrpSpPr>
            <p:cNvPr id="896" name="그룹 895"/>
            <p:cNvGrpSpPr/>
            <p:nvPr/>
          </p:nvGrpSpPr>
          <p:grpSpPr>
            <a:xfrm>
              <a:off x="5004978" y="3736364"/>
              <a:ext cx="849756" cy="145857"/>
              <a:chOff x="1968755" y="4053589"/>
              <a:chExt cx="620904" cy="160811"/>
            </a:xfrm>
          </p:grpSpPr>
          <p:pic>
            <p:nvPicPr>
              <p:cNvPr id="911" name="그림 9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755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912" name="그림 9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966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913" name="그림 9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177" y="4053589"/>
                <a:ext cx="170271" cy="160811"/>
              </a:xfrm>
              <a:prstGeom prst="rect">
                <a:avLst/>
              </a:prstGeom>
            </p:spPr>
          </p:pic>
          <p:pic>
            <p:nvPicPr>
              <p:cNvPr id="914" name="그림 9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88" y="4053589"/>
                <a:ext cx="170271" cy="160811"/>
              </a:xfrm>
              <a:prstGeom prst="rect">
                <a:avLst/>
              </a:prstGeom>
            </p:spPr>
          </p:pic>
        </p:grpSp>
        <p:pic>
          <p:nvPicPr>
            <p:cNvPr id="897" name="Picture 3" descr="E:\03_무료사이트\06_png아이콘\b02 (53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1758"/>
            <a:stretch/>
          </p:blipFill>
          <p:spPr bwMode="auto">
            <a:xfrm>
              <a:off x="5503160" y="3548715"/>
              <a:ext cx="316225" cy="14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8" name="모서리가 둥근 직사각형 897"/>
            <p:cNvSpPr/>
            <p:nvPr/>
          </p:nvSpPr>
          <p:spPr>
            <a:xfrm>
              <a:off x="5236394" y="3755327"/>
              <a:ext cx="386926" cy="99039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700" b="0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400TB</a:t>
              </a:r>
              <a:endParaRPr kumimoji="0" lang="ko-KR" altLang="en-US" sz="700" b="0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899" name="그림 89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511" y="3004656"/>
              <a:ext cx="257522" cy="481101"/>
            </a:xfrm>
            <a:prstGeom prst="rect">
              <a:avLst/>
            </a:prstGeom>
          </p:spPr>
        </p:pic>
        <p:grpSp>
          <p:nvGrpSpPr>
            <p:cNvPr id="900" name="그룹 899"/>
            <p:cNvGrpSpPr/>
            <p:nvPr/>
          </p:nvGrpSpPr>
          <p:grpSpPr>
            <a:xfrm>
              <a:off x="5074916" y="3033813"/>
              <a:ext cx="721993" cy="411670"/>
              <a:chOff x="4113429" y="3048233"/>
              <a:chExt cx="721993" cy="411670"/>
            </a:xfrm>
          </p:grpSpPr>
          <p:sp>
            <p:nvSpPr>
              <p:cNvPr id="903" name="모서리가 둥근 직사각형 902"/>
              <p:cNvSpPr/>
              <p:nvPr/>
            </p:nvSpPr>
            <p:spPr>
              <a:xfrm>
                <a:off x="4113429" y="3048233"/>
                <a:ext cx="271275" cy="77254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WEB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904" name="모서리가 둥근 직사각형 903"/>
              <p:cNvSpPr/>
              <p:nvPr/>
            </p:nvSpPr>
            <p:spPr>
              <a:xfrm>
                <a:off x="4564147" y="3048233"/>
                <a:ext cx="271275" cy="77254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WEB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905" name="모서리가 둥근 직사각형 904"/>
              <p:cNvSpPr/>
              <p:nvPr/>
            </p:nvSpPr>
            <p:spPr>
              <a:xfrm>
                <a:off x="4113429" y="3125487"/>
                <a:ext cx="271275" cy="77254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WAS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906" name="모서리가 둥근 직사각형 905"/>
              <p:cNvSpPr/>
              <p:nvPr/>
            </p:nvSpPr>
            <p:spPr>
              <a:xfrm>
                <a:off x="4564147" y="3125487"/>
                <a:ext cx="271275" cy="77254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WAS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907" name="모서리가 둥근 직사각형 906"/>
              <p:cNvSpPr/>
              <p:nvPr/>
            </p:nvSpPr>
            <p:spPr>
              <a:xfrm>
                <a:off x="4113429" y="3202741"/>
                <a:ext cx="271275" cy="77254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908" name="모서리가 둥근 직사각형 907"/>
              <p:cNvSpPr/>
              <p:nvPr/>
            </p:nvSpPr>
            <p:spPr>
              <a:xfrm>
                <a:off x="4564147" y="3202741"/>
                <a:ext cx="271275" cy="77254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DB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909" name="모서리가 둥근 직사각형 908"/>
              <p:cNvSpPr/>
              <p:nvPr/>
            </p:nvSpPr>
            <p:spPr>
              <a:xfrm>
                <a:off x="4564147" y="3279994"/>
                <a:ext cx="271275" cy="103736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7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Stats DB</a:t>
                </a:r>
                <a:endParaRPr kumimoji="0" lang="ko-KR" altLang="en-US" sz="600" b="0" i="0" u="none" strike="noStrike" kern="0" cap="none" spc="-7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910" name="모서리가 둥근 직사각형 909"/>
              <p:cNvSpPr/>
              <p:nvPr/>
            </p:nvSpPr>
            <p:spPr>
              <a:xfrm>
                <a:off x="4564147" y="3382649"/>
                <a:ext cx="271275" cy="77254"/>
              </a:xfrm>
              <a:prstGeom prst="roundRect">
                <a:avLst>
                  <a:gd name="adj" fmla="val 246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86600" algn="l"/>
                  </a:tabLst>
                  <a:defRPr/>
                </a:pPr>
                <a:r>
                  <a:rPr kumimoji="0" lang="en-US" altLang="ko-KR" sz="600" b="0" i="0" u="none" strike="noStrike" kern="0" cap="none" spc="-20" normalizeH="0" baseline="0" noProof="0" dirty="0" smtClean="0">
                    <a:ln w="3175" cmpd="sng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  <a:prstDash val="solid"/>
                    </a:ln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SAS</a:t>
                </a:r>
                <a:endParaRPr kumimoji="0" lang="ko-KR" altLang="en-US" sz="600" b="0" i="0" u="none" strike="noStrike" kern="0" cap="none" spc="-2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cxnSp>
          <p:nvCxnSpPr>
            <p:cNvPr id="901" name="직선 연결선 900"/>
            <p:cNvCxnSpPr>
              <a:stCxn id="899" idx="2"/>
              <a:endCxn id="894" idx="0"/>
            </p:cNvCxnSpPr>
            <p:nvPr/>
          </p:nvCxnSpPr>
          <p:spPr>
            <a:xfrm flipH="1">
              <a:off x="5198442" y="3485757"/>
              <a:ext cx="462830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902" name="직선 연결선 901"/>
            <p:cNvCxnSpPr>
              <a:stCxn id="895" idx="2"/>
              <a:endCxn id="897" idx="0"/>
            </p:cNvCxnSpPr>
            <p:nvPr/>
          </p:nvCxnSpPr>
          <p:spPr>
            <a:xfrm>
              <a:off x="5214824" y="3485757"/>
              <a:ext cx="446449" cy="629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cxnSp>
        <p:nvCxnSpPr>
          <p:cNvPr id="917" name="직선 연결선 916"/>
          <p:cNvCxnSpPr/>
          <p:nvPr/>
        </p:nvCxnSpPr>
        <p:spPr>
          <a:xfrm>
            <a:off x="7486365" y="3372243"/>
            <a:ext cx="0" cy="34533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</a:ln>
          <a:effectLst/>
        </p:spPr>
      </p:cxnSp>
      <p:pic>
        <p:nvPicPr>
          <p:cNvPr id="918" name="Picture 3" descr="E:\03_무료사이트\06_png아이콘\b02 (53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9" b="1758"/>
          <a:stretch/>
        </p:blipFill>
        <p:spPr bwMode="auto">
          <a:xfrm>
            <a:off x="7328253" y="3440395"/>
            <a:ext cx="316225" cy="14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9" name="그림 9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04" y="2896336"/>
            <a:ext cx="257522" cy="481101"/>
          </a:xfrm>
          <a:prstGeom prst="rect">
            <a:avLst/>
          </a:prstGeom>
        </p:spPr>
      </p:pic>
      <p:pic>
        <p:nvPicPr>
          <p:cNvPr id="920" name="그림 9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51" y="3628044"/>
            <a:ext cx="233029" cy="145857"/>
          </a:xfrm>
          <a:prstGeom prst="rect">
            <a:avLst/>
          </a:prstGeom>
        </p:spPr>
      </p:pic>
      <p:sp>
        <p:nvSpPr>
          <p:cNvPr id="921" name="모서리가 둥근 직사각형 920"/>
          <p:cNvSpPr/>
          <p:nvPr/>
        </p:nvSpPr>
        <p:spPr>
          <a:xfrm>
            <a:off x="7292902" y="3647007"/>
            <a:ext cx="386926" cy="99039"/>
          </a:xfrm>
          <a:prstGeom prst="roundRect">
            <a:avLst>
              <a:gd name="adj" fmla="val 2460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en-US" altLang="ko-KR" sz="7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8.7TB</a:t>
            </a:r>
            <a:endParaRPr kumimoji="0" lang="ko-KR" altLang="en-US" sz="7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22" name="모서리가 둥근 직사각형 921"/>
          <p:cNvSpPr/>
          <p:nvPr/>
        </p:nvSpPr>
        <p:spPr>
          <a:xfrm>
            <a:off x="7350728" y="2959499"/>
            <a:ext cx="271275" cy="119523"/>
          </a:xfrm>
          <a:prstGeom prst="roundRect">
            <a:avLst>
              <a:gd name="adj" fmla="val 2460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en-US" altLang="ko-KR" sz="6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WEB</a:t>
            </a:r>
            <a:endParaRPr kumimoji="0" lang="ko-KR" altLang="en-US" sz="6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23" name="모서리가 둥근 직사각형 922"/>
          <p:cNvSpPr/>
          <p:nvPr/>
        </p:nvSpPr>
        <p:spPr>
          <a:xfrm>
            <a:off x="7350728" y="3080000"/>
            <a:ext cx="271275" cy="119523"/>
          </a:xfrm>
          <a:prstGeom prst="roundRect">
            <a:avLst>
              <a:gd name="adj" fmla="val 2460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en-US" altLang="ko-KR" sz="600" b="0" i="0" u="none" strike="noStrike" kern="0" cap="none" spc="-2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DB</a:t>
            </a:r>
            <a:endParaRPr kumimoji="0" lang="ko-KR" altLang="en-US" sz="600" b="0" i="0" u="none" strike="noStrike" kern="0" cap="none" spc="-2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924" name="그룹 923"/>
          <p:cNvGrpSpPr/>
          <p:nvPr/>
        </p:nvGrpSpPr>
        <p:grpSpPr>
          <a:xfrm>
            <a:off x="6191272" y="3885872"/>
            <a:ext cx="1657092" cy="1063414"/>
            <a:chOff x="6191272" y="3902660"/>
            <a:chExt cx="1657092" cy="1063414"/>
          </a:xfrm>
        </p:grpSpPr>
        <p:sp>
          <p:nvSpPr>
            <p:cNvPr id="925" name="모서리가 둥근 직사각형 924"/>
            <p:cNvSpPr/>
            <p:nvPr/>
          </p:nvSpPr>
          <p:spPr>
            <a:xfrm>
              <a:off x="6535252" y="3902660"/>
              <a:ext cx="940614" cy="180020"/>
            </a:xfrm>
            <a:prstGeom prst="roundRect">
              <a:avLst>
                <a:gd name="adj" fmla="val 8137"/>
              </a:avLst>
            </a:prstGeom>
            <a:solidFill>
              <a:srgbClr val="00A5FF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ko-KR" altLang="en-US" sz="700" b="0" i="0" u="none" strike="noStrike" kern="0" cap="none" spc="-4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기준마스터</a:t>
              </a:r>
              <a:endParaRPr kumimoji="0" lang="ko-KR" altLang="en-US" sz="700" b="0" i="0" u="none" strike="noStrike" kern="0" cap="none" spc="-4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cxnSp>
          <p:nvCxnSpPr>
            <p:cNvPr id="926" name="직선 연결선 925"/>
            <p:cNvCxnSpPr>
              <a:stCxn id="925" idx="2"/>
              <a:endCxn id="941" idx="7"/>
            </p:cNvCxnSpPr>
            <p:nvPr/>
          </p:nvCxnSpPr>
          <p:spPr>
            <a:xfrm flipH="1">
              <a:off x="6556873" y="4082680"/>
              <a:ext cx="448686" cy="20420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927" name="직선 연결선 926"/>
            <p:cNvCxnSpPr>
              <a:endCxn id="940" idx="2"/>
            </p:cNvCxnSpPr>
            <p:nvPr/>
          </p:nvCxnSpPr>
          <p:spPr>
            <a:xfrm flipH="1">
              <a:off x="6771612" y="4082680"/>
              <a:ext cx="233948" cy="80447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928" name="직선 연결선 927"/>
            <p:cNvCxnSpPr/>
            <p:nvPr/>
          </p:nvCxnSpPr>
          <p:spPr>
            <a:xfrm>
              <a:off x="7005381" y="4082680"/>
              <a:ext cx="233948" cy="80456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cxnSp>
          <p:nvCxnSpPr>
            <p:cNvPr id="929" name="직선 연결선 928"/>
            <p:cNvCxnSpPr/>
            <p:nvPr/>
          </p:nvCxnSpPr>
          <p:spPr>
            <a:xfrm>
              <a:off x="7004807" y="4082680"/>
              <a:ext cx="448686" cy="20420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grpSp>
          <p:nvGrpSpPr>
            <p:cNvPr id="930" name="그룹 929"/>
            <p:cNvGrpSpPr/>
            <p:nvPr/>
          </p:nvGrpSpPr>
          <p:grpSpPr>
            <a:xfrm>
              <a:off x="6191272" y="4224154"/>
              <a:ext cx="1657092" cy="741920"/>
              <a:chOff x="6207802" y="4224154"/>
              <a:chExt cx="1657092" cy="741920"/>
            </a:xfrm>
          </p:grpSpPr>
          <p:grpSp>
            <p:nvGrpSpPr>
              <p:cNvPr id="931" name="그룹 930"/>
              <p:cNvGrpSpPr/>
              <p:nvPr/>
            </p:nvGrpSpPr>
            <p:grpSpPr>
              <a:xfrm>
                <a:off x="6207802" y="4224154"/>
                <a:ext cx="428328" cy="428328"/>
                <a:chOff x="6529892" y="4401108"/>
                <a:chExt cx="428328" cy="428328"/>
              </a:xfrm>
            </p:grpSpPr>
            <p:sp>
              <p:nvSpPr>
                <p:cNvPr id="941" name="타원 940"/>
                <p:cNvSpPr/>
                <p:nvPr/>
              </p:nvSpPr>
              <p:spPr>
                <a:xfrm>
                  <a:off x="6529892" y="4401108"/>
                  <a:ext cx="428328" cy="428328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25400" cap="flat" cmpd="sng" algn="ctr">
                  <a:noFill/>
                  <a:prstDash val="solid"/>
                </a:ln>
                <a:effectLst>
                  <a:innerShdw blurRad="114300">
                    <a:prstClr val="black">
                      <a:alpha val="19000"/>
                    </a:prstClr>
                  </a:innerShdw>
                </a:effectLst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000" b="0" i="0" u="none" strike="noStrike" kern="0" cap="none" spc="-30" normalizeH="0" baseline="0" noProof="0" dirty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942" name="직사각형 941"/>
                <p:cNvSpPr/>
                <p:nvPr/>
              </p:nvSpPr>
              <p:spPr>
                <a:xfrm>
                  <a:off x="6539846" y="4567751"/>
                  <a:ext cx="408418" cy="109325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marL="0" marR="0" lvl="1" indent="0" algn="ctr" defTabSz="91440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40000"/>
                    <a:buFontTx/>
                    <a:buNone/>
                    <a:tabLst>
                      <a:tab pos="5647894" algn="l"/>
                    </a:tabLst>
                    <a:defRPr/>
                  </a:pPr>
                  <a:r>
                    <a:rPr kumimoji="0" lang="ko-KR" altLang="en-US" sz="700" b="0" i="0" u="none" strike="noStrike" kern="0" cap="none" spc="-30" normalizeH="0" baseline="0" noProof="0" dirty="0" smtClean="0">
                      <a:ln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</a:ln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Monotype Sorts"/>
                    </a:rPr>
                    <a:t>심사정보</a:t>
                  </a:r>
                  <a:endParaRPr kumimoji="0" lang="ko-KR" altLang="en-US" sz="700" b="0" i="0" u="none" strike="noStrike" kern="0" cap="none" spc="-30" normalizeH="0" baseline="0" noProof="0" dirty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Monotype Sorts"/>
                  </a:endParaRPr>
                </a:p>
              </p:txBody>
            </p:sp>
          </p:grpSp>
          <p:grpSp>
            <p:nvGrpSpPr>
              <p:cNvPr id="932" name="그룹 931"/>
              <p:cNvGrpSpPr/>
              <p:nvPr/>
            </p:nvGrpSpPr>
            <p:grpSpPr>
              <a:xfrm>
                <a:off x="6573979" y="4537746"/>
                <a:ext cx="428328" cy="428328"/>
                <a:chOff x="6529892" y="4401108"/>
                <a:chExt cx="428328" cy="428328"/>
              </a:xfrm>
            </p:grpSpPr>
            <p:sp>
              <p:nvSpPr>
                <p:cNvPr id="939" name="타원 938"/>
                <p:cNvSpPr/>
                <p:nvPr/>
              </p:nvSpPr>
              <p:spPr>
                <a:xfrm>
                  <a:off x="6529892" y="4401108"/>
                  <a:ext cx="428328" cy="428328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25400" cap="flat" cmpd="sng" algn="ctr">
                  <a:noFill/>
                  <a:prstDash val="solid"/>
                </a:ln>
                <a:effectLst>
                  <a:innerShdw blurRad="114300">
                    <a:prstClr val="black">
                      <a:alpha val="19000"/>
                    </a:prstClr>
                  </a:innerShdw>
                </a:effectLst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000" b="0" i="0" u="none" strike="noStrike" kern="0" cap="none" spc="-30" normalizeH="0" baseline="0" noProof="0" dirty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940" name="직사각형 939"/>
                <p:cNvSpPr/>
                <p:nvPr/>
              </p:nvSpPr>
              <p:spPr>
                <a:xfrm>
                  <a:off x="6539846" y="4522887"/>
                  <a:ext cx="408418" cy="22762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marL="0" marR="0" lvl="1" indent="0" algn="ctr" defTabSz="91440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40000"/>
                    <a:buFontTx/>
                    <a:buNone/>
                    <a:tabLst>
                      <a:tab pos="5647894" algn="l"/>
                    </a:tabLst>
                    <a:defRPr/>
                  </a:pPr>
                  <a:r>
                    <a:rPr kumimoji="0" lang="ko-KR" altLang="en-US" sz="700" b="0" i="0" u="none" strike="noStrike" kern="0" cap="none" spc="-30" normalizeH="0" baseline="0" noProof="0" dirty="0" smtClean="0">
                      <a:ln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</a:ln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Monotype Sorts"/>
                    </a:rPr>
                    <a:t>보건의료정보</a:t>
                  </a:r>
                  <a:endParaRPr kumimoji="0" lang="ko-KR" altLang="en-US" sz="700" b="0" i="0" u="none" strike="noStrike" kern="0" cap="none" spc="-30" normalizeH="0" baseline="0" noProof="0" dirty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Monotype Sorts"/>
                  </a:endParaRPr>
                </a:p>
              </p:txBody>
            </p:sp>
          </p:grpSp>
          <p:grpSp>
            <p:nvGrpSpPr>
              <p:cNvPr id="933" name="그룹 932"/>
              <p:cNvGrpSpPr/>
              <p:nvPr/>
            </p:nvGrpSpPr>
            <p:grpSpPr>
              <a:xfrm>
                <a:off x="7041695" y="4537746"/>
                <a:ext cx="428328" cy="428328"/>
                <a:chOff x="6529892" y="4401108"/>
                <a:chExt cx="428328" cy="428328"/>
              </a:xfrm>
            </p:grpSpPr>
            <p:sp>
              <p:nvSpPr>
                <p:cNvPr id="937" name="타원 936"/>
                <p:cNvSpPr/>
                <p:nvPr/>
              </p:nvSpPr>
              <p:spPr>
                <a:xfrm>
                  <a:off x="6529892" y="4401108"/>
                  <a:ext cx="428328" cy="428328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25400" cap="flat" cmpd="sng" algn="ctr">
                  <a:noFill/>
                  <a:prstDash val="solid"/>
                </a:ln>
                <a:effectLst>
                  <a:innerShdw blurRad="114300">
                    <a:prstClr val="black">
                      <a:alpha val="19000"/>
                    </a:prstClr>
                  </a:innerShdw>
                </a:effectLst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000" b="0" i="0" u="none" strike="noStrike" kern="0" cap="none" spc="-30" normalizeH="0" baseline="0" noProof="0" dirty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938" name="직사각형 937"/>
                <p:cNvSpPr/>
                <p:nvPr/>
              </p:nvSpPr>
              <p:spPr>
                <a:xfrm>
                  <a:off x="6539846" y="4567751"/>
                  <a:ext cx="408418" cy="109325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marL="0" marR="0" lvl="1" indent="0" algn="ctr" defTabSz="91440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40000"/>
                    <a:buFontTx/>
                    <a:buNone/>
                    <a:tabLst>
                      <a:tab pos="5647894" algn="l"/>
                    </a:tabLst>
                    <a:defRPr/>
                  </a:pPr>
                  <a:r>
                    <a:rPr kumimoji="0" lang="ko-KR" altLang="en-US" sz="700" b="0" i="0" u="none" strike="noStrike" kern="0" cap="none" spc="-30" normalizeH="0" baseline="0" noProof="0" dirty="0" smtClean="0">
                      <a:ln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</a:ln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Monotype Sorts"/>
                    </a:rPr>
                    <a:t>급여기준</a:t>
                  </a:r>
                  <a:endParaRPr kumimoji="0" lang="ko-KR" altLang="en-US" sz="700" b="0" i="0" u="none" strike="noStrike" kern="0" cap="none" spc="-30" normalizeH="0" baseline="0" noProof="0" dirty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Monotype Sorts"/>
                  </a:endParaRPr>
                </a:p>
              </p:txBody>
            </p:sp>
          </p:grpSp>
          <p:grpSp>
            <p:nvGrpSpPr>
              <p:cNvPr id="934" name="그룹 933"/>
              <p:cNvGrpSpPr/>
              <p:nvPr/>
            </p:nvGrpSpPr>
            <p:grpSpPr>
              <a:xfrm>
                <a:off x="7379530" y="4224154"/>
                <a:ext cx="485364" cy="428328"/>
                <a:chOff x="6501373" y="4401108"/>
                <a:chExt cx="485364" cy="428328"/>
              </a:xfrm>
            </p:grpSpPr>
            <p:sp>
              <p:nvSpPr>
                <p:cNvPr id="935" name="타원 934"/>
                <p:cNvSpPr/>
                <p:nvPr/>
              </p:nvSpPr>
              <p:spPr>
                <a:xfrm>
                  <a:off x="6529892" y="4401108"/>
                  <a:ext cx="428328" cy="428328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25400" cap="flat" cmpd="sng" algn="ctr">
                  <a:noFill/>
                  <a:prstDash val="solid"/>
                </a:ln>
                <a:effectLst>
                  <a:innerShdw blurRad="114300">
                    <a:prstClr val="black">
                      <a:alpha val="19000"/>
                    </a:prstClr>
                  </a:innerShdw>
                </a:effectLst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000" b="0" i="0" u="none" strike="noStrike" kern="0" cap="none" spc="-30" normalizeH="0" baseline="0" noProof="0" dirty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936" name="직사각형 935"/>
                <p:cNvSpPr/>
                <p:nvPr/>
              </p:nvSpPr>
              <p:spPr>
                <a:xfrm>
                  <a:off x="6501373" y="4567847"/>
                  <a:ext cx="485364" cy="10913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marL="0" marR="0" lvl="1" indent="0" algn="ctr" defTabSz="91440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40000"/>
                    <a:buFontTx/>
                    <a:buNone/>
                    <a:tabLst>
                      <a:tab pos="5647894" algn="l"/>
                    </a:tabLst>
                    <a:defRPr/>
                  </a:pPr>
                  <a:r>
                    <a:rPr kumimoji="0" lang="ko-KR" altLang="en-US" sz="700" b="0" i="0" u="none" strike="noStrike" kern="0" cap="none" spc="-30" normalizeH="0" baseline="0" noProof="0" dirty="0" smtClean="0">
                      <a:ln>
                        <a:solidFill>
                          <a:sysClr val="window" lastClr="FFFFFF">
                            <a:lumMod val="50000"/>
                            <a:alpha val="0"/>
                          </a:sysClr>
                        </a:solidFill>
                      </a:ln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  <a:sym typeface="Monotype Sorts"/>
                    </a:rPr>
                    <a:t>평가정보</a:t>
                  </a:r>
                  <a:endParaRPr kumimoji="0" lang="ko-KR" altLang="en-US" sz="700" b="0" i="0" u="none" strike="noStrike" kern="0" cap="none" spc="-30" normalizeH="0" baseline="0" noProof="0" dirty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  <a:sym typeface="Monotype Sorts"/>
                  </a:endParaRPr>
                </a:p>
              </p:txBody>
            </p:sp>
          </p:grpSp>
        </p:grpSp>
      </p:grpSp>
      <p:sp>
        <p:nvSpPr>
          <p:cNvPr id="943" name="모서리가 둥근 직사각형 942"/>
          <p:cNvSpPr/>
          <p:nvPr/>
        </p:nvSpPr>
        <p:spPr>
          <a:xfrm>
            <a:off x="6535252" y="5150971"/>
            <a:ext cx="940614" cy="180020"/>
          </a:xfrm>
          <a:prstGeom prst="roundRect">
            <a:avLst>
              <a:gd name="adj" fmla="val 8137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4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정책개발</a:t>
            </a:r>
            <a:endParaRPr kumimoji="0" lang="ko-KR" altLang="en-US" sz="700" b="0" i="0" u="none" strike="noStrike" kern="0" cap="none" spc="-4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44" name="모서리가 둥근 직사각형 943"/>
          <p:cNvSpPr/>
          <p:nvPr/>
        </p:nvSpPr>
        <p:spPr>
          <a:xfrm>
            <a:off x="6535252" y="5537788"/>
            <a:ext cx="940614" cy="180020"/>
          </a:xfrm>
          <a:prstGeom prst="roundRect">
            <a:avLst>
              <a:gd name="adj" fmla="val 8137"/>
            </a:avLst>
          </a:prstGeom>
          <a:solidFill>
            <a:srgbClr val="00A5FF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86600" algn="l"/>
              </a:tabLst>
              <a:defRPr/>
            </a:pPr>
            <a:r>
              <a:rPr kumimoji="0" lang="ko-KR" altLang="en-US" sz="700" b="0" i="0" u="none" strike="noStrike" kern="0" cap="none" spc="-40" normalizeH="0" baseline="0" noProof="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연계 서버군</a:t>
            </a:r>
            <a:endParaRPr kumimoji="0" lang="ko-KR" altLang="en-US" sz="700" b="0" i="0" u="none" strike="noStrike" kern="0" cap="none" spc="-40" normalizeH="0" baseline="0" noProof="0" dirty="0">
              <a:ln w="3175" cmpd="sng">
                <a:solidFill>
                  <a:sysClr val="window" lastClr="FFFFFF">
                    <a:lumMod val="50000"/>
                    <a:alpha val="0"/>
                  </a:sys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945" name="그룹 944"/>
          <p:cNvGrpSpPr/>
          <p:nvPr/>
        </p:nvGrpSpPr>
        <p:grpSpPr>
          <a:xfrm>
            <a:off x="6074758" y="5767634"/>
            <a:ext cx="732914" cy="625018"/>
            <a:chOff x="6074758" y="5911628"/>
            <a:chExt cx="732914" cy="625018"/>
          </a:xfrm>
        </p:grpSpPr>
        <p:cxnSp>
          <p:nvCxnSpPr>
            <p:cNvPr id="946" name="직선 연결선 945"/>
            <p:cNvCxnSpPr/>
            <p:nvPr/>
          </p:nvCxnSpPr>
          <p:spPr>
            <a:xfrm>
              <a:off x="6191272" y="6085645"/>
              <a:ext cx="1" cy="41109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pic>
          <p:nvPicPr>
            <p:cNvPr id="947" name="Picture 3" descr="E:\03_무료사이트\06_png아이콘\a01 (40)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3" t="16801" r="25753" b="20999"/>
            <a:stretch/>
          </p:blipFill>
          <p:spPr bwMode="auto">
            <a:xfrm>
              <a:off x="6079262" y="5911628"/>
              <a:ext cx="255770" cy="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8" name="그림 9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758" y="6390789"/>
              <a:ext cx="233029" cy="145857"/>
            </a:xfrm>
            <a:prstGeom prst="rect">
              <a:avLst/>
            </a:prstGeom>
          </p:spPr>
        </p:pic>
        <p:cxnSp>
          <p:nvCxnSpPr>
            <p:cNvPr id="949" name="직선 연결선 948"/>
            <p:cNvCxnSpPr/>
            <p:nvPr/>
          </p:nvCxnSpPr>
          <p:spPr>
            <a:xfrm>
              <a:off x="6427592" y="6085645"/>
              <a:ext cx="1" cy="41109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pic>
          <p:nvPicPr>
            <p:cNvPr id="950" name="Picture 3" descr="E:\03_무료사이트\06_png아이콘\a01 (40)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3" t="16801" r="25753" b="20999"/>
            <a:stretch/>
          </p:blipFill>
          <p:spPr bwMode="auto">
            <a:xfrm>
              <a:off x="6315582" y="5911628"/>
              <a:ext cx="255770" cy="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1" name="그림 9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078" y="6390789"/>
              <a:ext cx="233029" cy="145857"/>
            </a:xfrm>
            <a:prstGeom prst="rect">
              <a:avLst/>
            </a:prstGeom>
          </p:spPr>
        </p:pic>
        <p:cxnSp>
          <p:nvCxnSpPr>
            <p:cNvPr id="952" name="직선 연결선 951"/>
            <p:cNvCxnSpPr/>
            <p:nvPr/>
          </p:nvCxnSpPr>
          <p:spPr>
            <a:xfrm>
              <a:off x="6663912" y="6085645"/>
              <a:ext cx="1" cy="41109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  <p:pic>
          <p:nvPicPr>
            <p:cNvPr id="953" name="Picture 3" descr="E:\03_무료사이트\06_png아이콘\a01 (40)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3" t="16801" r="25753" b="20999"/>
            <a:stretch/>
          </p:blipFill>
          <p:spPr bwMode="auto">
            <a:xfrm>
              <a:off x="6551902" y="5911628"/>
              <a:ext cx="255770" cy="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4" name="그림 9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398" y="6390789"/>
              <a:ext cx="233029" cy="145857"/>
            </a:xfrm>
            <a:prstGeom prst="rect">
              <a:avLst/>
            </a:prstGeom>
          </p:spPr>
        </p:pic>
      </p:grpSp>
      <p:grpSp>
        <p:nvGrpSpPr>
          <p:cNvPr id="955" name="그룹 954"/>
          <p:cNvGrpSpPr/>
          <p:nvPr/>
        </p:nvGrpSpPr>
        <p:grpSpPr>
          <a:xfrm>
            <a:off x="6807672" y="5931068"/>
            <a:ext cx="1148999" cy="353163"/>
            <a:chOff x="6807672" y="5947880"/>
            <a:chExt cx="1148999" cy="353163"/>
          </a:xfrm>
        </p:grpSpPr>
        <p:sp>
          <p:nvSpPr>
            <p:cNvPr id="956" name="모서리가 둥근 직사각형 955"/>
            <p:cNvSpPr/>
            <p:nvPr/>
          </p:nvSpPr>
          <p:spPr>
            <a:xfrm>
              <a:off x="6807672" y="5947880"/>
              <a:ext cx="1148999" cy="117672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ko-KR" altLang="en-US" sz="500" b="0" i="0" u="none" strike="noStrike" kern="0" cap="none" spc="-3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연계 및 개발 서버군</a:t>
              </a:r>
              <a:endParaRPr kumimoji="0" lang="ko-KR" altLang="en-US" sz="500" b="0" i="0" u="none" strike="noStrike" kern="0" cap="none" spc="-3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57" name="모서리가 둥근 직사각형 956"/>
            <p:cNvSpPr/>
            <p:nvPr/>
          </p:nvSpPr>
          <p:spPr>
            <a:xfrm>
              <a:off x="6807672" y="6065552"/>
              <a:ext cx="574499" cy="117672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Unix </a:t>
              </a:r>
              <a:r>
                <a:rPr kumimoji="0" lang="ko-KR" altLang="en-US" sz="500" b="0" i="0" u="none" strike="noStrike" kern="0" cap="none" spc="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서버</a:t>
              </a:r>
              <a:endParaRPr kumimoji="0" lang="ko-KR" altLang="en-US" sz="500" b="0" i="0" u="none" strike="noStrike" kern="0" cap="none" spc="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58" name="모서리가 둥근 직사각형 957"/>
            <p:cNvSpPr/>
            <p:nvPr/>
          </p:nvSpPr>
          <p:spPr>
            <a:xfrm>
              <a:off x="7382172" y="6065552"/>
              <a:ext cx="574499" cy="117672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25 </a:t>
              </a:r>
              <a:r>
                <a:rPr kumimoji="0" lang="ko-KR" altLang="en-US" sz="500" b="0" i="0" u="none" strike="noStrike" kern="0" cap="none" spc="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대</a:t>
              </a:r>
              <a:endParaRPr kumimoji="0" lang="ko-KR" altLang="en-US" sz="500" b="0" i="0" u="none" strike="noStrike" kern="0" cap="none" spc="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59" name="모서리가 둥근 직사각형 958"/>
            <p:cNvSpPr/>
            <p:nvPr/>
          </p:nvSpPr>
          <p:spPr>
            <a:xfrm>
              <a:off x="6807672" y="6183371"/>
              <a:ext cx="574499" cy="117672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DISK</a:t>
              </a:r>
              <a:endParaRPr kumimoji="0" lang="ko-KR" altLang="en-US" sz="500" b="0" i="0" u="none" strike="noStrike" kern="0" cap="none" spc="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60" name="모서리가 둥근 직사각형 959"/>
            <p:cNvSpPr/>
            <p:nvPr/>
          </p:nvSpPr>
          <p:spPr>
            <a:xfrm>
              <a:off x="7382172" y="6183371"/>
              <a:ext cx="574499" cy="117672"/>
            </a:xfrm>
            <a:prstGeom prst="roundRect">
              <a:avLst>
                <a:gd name="adj" fmla="val 246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300TB</a:t>
              </a:r>
              <a:endParaRPr kumimoji="0" lang="ko-KR" altLang="en-US" sz="500" b="0" i="0" u="none" strike="noStrike" kern="0" cap="none" spc="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961" name="그룹 960"/>
          <p:cNvGrpSpPr/>
          <p:nvPr/>
        </p:nvGrpSpPr>
        <p:grpSpPr>
          <a:xfrm>
            <a:off x="8073798" y="2380668"/>
            <a:ext cx="738008" cy="1878836"/>
            <a:chOff x="8083801" y="2388305"/>
            <a:chExt cx="791890" cy="2016010"/>
          </a:xfrm>
        </p:grpSpPr>
        <p:pic>
          <p:nvPicPr>
            <p:cNvPr id="962" name="그림 9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9607">
              <a:off x="8177607" y="2388305"/>
              <a:ext cx="604278" cy="583818"/>
            </a:xfrm>
            <a:prstGeom prst="rect">
              <a:avLst/>
            </a:prstGeom>
            <a:noFill/>
          </p:spPr>
        </p:pic>
        <p:sp>
          <p:nvSpPr>
            <p:cNvPr id="963" name="TextBox 36"/>
            <p:cNvSpPr txBox="1"/>
            <p:nvPr/>
          </p:nvSpPr>
          <p:spPr>
            <a:xfrm>
              <a:off x="8083801" y="2598479"/>
              <a:ext cx="791890" cy="16347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tabLst>
                  <a:tab pos="7086600" algn="l"/>
                </a:tabLst>
                <a:defRPr sz="1100" spc="-20">
                  <a:ln w="3175" cmpd="sng">
                    <a:solidFill>
                      <a:schemeClr val="bg1">
                        <a:lumMod val="50000"/>
                        <a:alpha val="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defRPr>
              </a:lvl1pPr>
              <a:lvl2pPr defTabSz="457200" latinLnBrk="0"/>
              <a:lvl3pPr defTabSz="457200" latinLnBrk="0"/>
              <a:lvl4pPr defTabSz="457200" latinLnBrk="0"/>
              <a:lvl5pPr defTabSz="457200" latinLnBrk="0"/>
              <a:lvl6pPr defTabSz="457200" latinLnBrk="0"/>
              <a:lvl7pPr defTabSz="457200" latinLnBrk="0"/>
              <a:lvl8pPr defTabSz="457200" latinLnBrk="0"/>
              <a:lvl9pPr defTabSz="457200" latinLnBrk="0"/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ko-KR" altLang="en-US" sz="1100" b="1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국민</a:t>
              </a:r>
              <a:endParaRPr kumimoji="0" lang="en-US" altLang="ko-KR" sz="1100" b="1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964" name="그림 96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9607">
              <a:off x="8177607" y="3104401"/>
              <a:ext cx="604278" cy="583818"/>
            </a:xfrm>
            <a:prstGeom prst="rect">
              <a:avLst/>
            </a:prstGeom>
            <a:noFill/>
          </p:spPr>
        </p:pic>
        <p:sp>
          <p:nvSpPr>
            <p:cNvPr id="965" name="TextBox 36"/>
            <p:cNvSpPr txBox="1"/>
            <p:nvPr/>
          </p:nvSpPr>
          <p:spPr>
            <a:xfrm>
              <a:off x="8083801" y="3314575"/>
              <a:ext cx="791890" cy="16347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tabLst>
                  <a:tab pos="7086600" algn="l"/>
                </a:tabLst>
                <a:defRPr sz="1100" b="1" spc="-20">
                  <a:ln w="3175" cmpd="sng">
                    <a:solidFill>
                      <a:schemeClr val="bg1">
                        <a:lumMod val="50000"/>
                        <a:alpha val="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defRPr>
              </a:lvl1pPr>
              <a:lvl2pPr defTabSz="457200" latinLnBrk="0"/>
              <a:lvl3pPr defTabSz="457200" latinLnBrk="0"/>
              <a:lvl4pPr defTabSz="457200" latinLnBrk="0"/>
              <a:lvl5pPr defTabSz="457200" latinLnBrk="0"/>
              <a:lvl6pPr defTabSz="457200" latinLnBrk="0"/>
              <a:lvl7pPr defTabSz="457200" latinLnBrk="0"/>
              <a:lvl8pPr defTabSz="457200" latinLnBrk="0"/>
              <a:lvl9pPr defTabSz="457200" latinLnBrk="0"/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ko-KR" altLang="en-US" sz="1100" b="1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공공영역</a:t>
              </a:r>
              <a:endParaRPr kumimoji="0" lang="en-US" altLang="ko-KR" sz="1100" b="1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966" name="그림 96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9607">
              <a:off x="8177607" y="3820497"/>
              <a:ext cx="604278" cy="583818"/>
            </a:xfrm>
            <a:prstGeom prst="rect">
              <a:avLst/>
            </a:prstGeom>
            <a:noFill/>
          </p:spPr>
        </p:pic>
        <p:sp>
          <p:nvSpPr>
            <p:cNvPr id="967" name="TextBox 36"/>
            <p:cNvSpPr txBox="1"/>
            <p:nvPr/>
          </p:nvSpPr>
          <p:spPr>
            <a:xfrm>
              <a:off x="8083801" y="4030670"/>
              <a:ext cx="791890" cy="16347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tabLst>
                  <a:tab pos="7086600" algn="l"/>
                </a:tabLst>
                <a:defRPr sz="1100" b="1" spc="-20">
                  <a:ln w="3175" cmpd="sng">
                    <a:solidFill>
                      <a:schemeClr val="bg1">
                        <a:lumMod val="50000"/>
                        <a:alpha val="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defRPr>
              </a:lvl1pPr>
              <a:lvl2pPr defTabSz="457200" latinLnBrk="0"/>
              <a:lvl3pPr defTabSz="457200" latinLnBrk="0"/>
              <a:lvl4pPr defTabSz="457200" latinLnBrk="0"/>
              <a:lvl5pPr defTabSz="457200" latinLnBrk="0"/>
              <a:lvl6pPr defTabSz="457200" latinLnBrk="0"/>
              <a:lvl7pPr defTabSz="457200" latinLnBrk="0"/>
              <a:lvl8pPr defTabSz="457200" latinLnBrk="0"/>
              <a:lvl9pPr defTabSz="457200" latinLnBrk="0"/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086600" algn="l"/>
                </a:tabLst>
                <a:defRPr/>
              </a:pPr>
              <a:r>
                <a:rPr kumimoji="0" lang="ko-KR" altLang="en-US" sz="1100" b="1" i="0" u="none" strike="noStrike" kern="0" cap="none" spc="-20" normalizeH="0" baseline="0" noProof="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민간영역</a:t>
              </a:r>
              <a:endParaRPr kumimoji="0" lang="en-US" altLang="ko-KR" sz="1100" b="1" i="0" u="none" strike="noStrike" kern="0" cap="none" spc="-20" normalizeH="0" baseline="0" noProof="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aphicFrame>
        <p:nvGraphicFramePr>
          <p:cNvPr id="968" name="표 9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96921"/>
              </p:ext>
            </p:extLst>
          </p:nvPr>
        </p:nvGraphicFramePr>
        <p:xfrm>
          <a:off x="8057536" y="5192550"/>
          <a:ext cx="981961" cy="950994"/>
        </p:xfrm>
        <a:graphic>
          <a:graphicData uri="http://schemas.openxmlformats.org/drawingml/2006/table">
            <a:tbl>
              <a:tblPr firstRow="1" bandRow="1"/>
              <a:tblGrid>
                <a:gridCol w="590075"/>
                <a:gridCol w="391886"/>
              </a:tblGrid>
              <a:tr h="21947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6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정보지원현황</a:t>
                      </a:r>
                      <a:r>
                        <a:rPr lang="en-US" altLang="ko-KR" sz="6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(’15</a:t>
                      </a:r>
                      <a:r>
                        <a:rPr lang="ko-KR" altLang="en-US" sz="6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년 </a:t>
                      </a:r>
                      <a:r>
                        <a:rPr lang="en-US" altLang="ko-KR" sz="6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8</a:t>
                      </a:r>
                      <a:r>
                        <a:rPr lang="ko-KR" altLang="en-US" sz="6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월</a:t>
                      </a:r>
                      <a:r>
                        <a:rPr lang="en-US" altLang="ko-KR" sz="6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)</a:t>
                      </a:r>
                      <a:endParaRPr lang="ko-KR" altLang="en-US" sz="60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A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cs typeface="Arial" pitchFamily="34" charset="0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A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UNIX</a:t>
                      </a:r>
                      <a:r>
                        <a:rPr lang="ko-KR" altLang="en-US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서버</a:t>
                      </a:r>
                      <a:endParaRPr lang="ko-KR" altLang="en-US" sz="600" b="0" kern="1200" spc="-2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A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143</a:t>
                      </a:r>
                      <a:r>
                        <a:rPr lang="ko-KR" altLang="en-US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대</a:t>
                      </a:r>
                      <a:endParaRPr lang="ko-KR" altLang="en-US" sz="600" b="0" kern="1200" spc="-2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A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DISK </a:t>
                      </a:r>
                      <a:r>
                        <a:rPr lang="ko-KR" altLang="en-US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용량</a:t>
                      </a:r>
                      <a:endParaRPr lang="ko-KR" altLang="en-US" sz="600" b="0" kern="1200" spc="-2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1.8PB</a:t>
                      </a:r>
                      <a:endParaRPr lang="ko-KR" altLang="en-US" sz="600" b="0" kern="1200" spc="-2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통신장비</a:t>
                      </a:r>
                      <a:endParaRPr lang="ko-KR" altLang="en-US" sz="600" b="0" kern="1200" spc="-2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790</a:t>
                      </a:r>
                      <a:r>
                        <a:rPr lang="ko-KR" altLang="en-US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대</a:t>
                      </a:r>
                      <a:endParaRPr lang="ko-KR" altLang="en-US" sz="600" b="0" kern="1200" spc="-2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보안장비</a:t>
                      </a:r>
                      <a:endParaRPr lang="ko-KR" altLang="en-US" sz="600" b="0" kern="1200" spc="-2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58</a:t>
                      </a:r>
                      <a:r>
                        <a:rPr lang="ko-KR" altLang="en-US" sz="600" b="0" kern="1200" spc="-2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대</a:t>
                      </a:r>
                      <a:endParaRPr lang="ko-KR" altLang="en-US" sz="600" b="0" kern="1200" spc="-2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969" name="TextBox 968"/>
          <p:cNvSpPr txBox="1"/>
          <p:nvPr/>
        </p:nvSpPr>
        <p:spPr>
          <a:xfrm>
            <a:off x="131771" y="1015807"/>
            <a:ext cx="7971734" cy="33855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※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건강보험심사평가원의 보건의료빅데이터 정보시스템은 국민 진료정보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급여기준정보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의료자원정보 등이 집약된</a:t>
            </a:r>
            <a:endParaRPr kumimoji="0" lang="en-US" altLang="ko-KR" sz="1100" b="1" i="0" u="none" strike="noStrike" kern="0" cap="none" spc="0" normalizeH="0" baseline="0" noProof="0" dirty="0" smtClean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  국가보건 의료 정책 결정 지원 및 건강보험제도 운영에 필요한 데이터를 분석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제공 </a:t>
            </a:r>
            <a:r>
              <a:rPr kumimoji="0" lang="en-US" altLang="ko-KR" sz="1100" b="1" i="0" u="none" strike="noStrike" kern="0" cap="none" spc="-1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(</a:t>
            </a:r>
            <a:r>
              <a:rPr kumimoji="0" lang="ko-KR" altLang="en-US" sz="1100" b="1" i="0" u="none" strike="noStrike" kern="0" cap="none" spc="-1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총 </a:t>
            </a:r>
            <a:r>
              <a:rPr kumimoji="0" lang="en-US" altLang="ko-KR" sz="1100" b="1" i="0" u="none" strike="noStrike" kern="0" cap="none" spc="-1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1.8 PB </a:t>
            </a:r>
            <a:r>
              <a:rPr kumimoji="0" lang="ko-KR" altLang="en-US" sz="1100" b="1" i="0" u="none" strike="noStrike" kern="0" cap="none" spc="-1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규모</a:t>
            </a:r>
            <a:r>
              <a:rPr kumimoji="0" lang="en-US" altLang="ko-KR" sz="1100" b="1" i="0" u="none" strike="noStrike" kern="0" cap="none" spc="-1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100" b="1" i="0" u="none" strike="noStrike" kern="0" cap="none" spc="-1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총 투입비용 </a:t>
            </a:r>
            <a:r>
              <a:rPr kumimoji="0" lang="en-US" altLang="ko-KR" sz="1100" b="1" i="0" u="none" strike="noStrike" kern="0" cap="none" spc="-1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2,500</a:t>
            </a:r>
            <a:r>
              <a:rPr kumimoji="0" lang="ko-KR" altLang="en-US" sz="1100" b="1" i="0" u="none" strike="noStrike" kern="0" cap="none" spc="-1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억원</a:t>
            </a:r>
            <a:r>
              <a:rPr kumimoji="0" lang="en-US" altLang="ko-KR" sz="1100" b="1" i="0" u="none" strike="noStrike" kern="0" cap="none" spc="-1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38</a:t>
            </a:r>
            <a:r>
              <a:rPr kumimoji="0" lang="ko-KR" altLang="en-US" sz="1100" b="1" i="0" u="none" strike="noStrike" kern="0" cap="none" spc="-1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년간 구축</a:t>
            </a:r>
            <a:r>
              <a:rPr kumimoji="0" lang="en-US" altLang="ko-KR" sz="1100" b="1" i="0" u="none" strike="noStrike" kern="0" cap="none" spc="-15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)</a:t>
            </a:r>
          </a:p>
        </p:txBody>
      </p:sp>
      <p:grpSp>
        <p:nvGrpSpPr>
          <p:cNvPr id="970" name="그룹 969"/>
          <p:cNvGrpSpPr/>
          <p:nvPr/>
        </p:nvGrpSpPr>
        <p:grpSpPr>
          <a:xfrm>
            <a:off x="145469" y="980660"/>
            <a:ext cx="8853063" cy="417124"/>
            <a:chOff x="145469" y="1268760"/>
            <a:chExt cx="8853063" cy="286924"/>
          </a:xfrm>
        </p:grpSpPr>
        <p:cxnSp>
          <p:nvCxnSpPr>
            <p:cNvPr id="971" name="직선 연결선 970"/>
            <p:cNvCxnSpPr/>
            <p:nvPr/>
          </p:nvCxnSpPr>
          <p:spPr>
            <a:xfrm>
              <a:off x="145469" y="1555684"/>
              <a:ext cx="8853063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972" name="직선 연결선 971"/>
            <p:cNvCxnSpPr/>
            <p:nvPr/>
          </p:nvCxnSpPr>
          <p:spPr>
            <a:xfrm>
              <a:off x="145469" y="1268760"/>
              <a:ext cx="8853063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2345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tIns="144000" bIns="72000">
            <a:normAutofit/>
          </a:bodyPr>
          <a:lstStyle/>
          <a:p>
            <a:pPr>
              <a:lnSpc>
                <a:spcPts val="1800"/>
              </a:lnSpc>
            </a:pPr>
            <a:r>
              <a:rPr lang="ko-KR" altLang="en-US" b="1" dirty="0" smtClean="0"/>
              <a:t>사업개념도</a:t>
            </a:r>
            <a:endParaRPr lang="ko-KR" altLang="en-US" sz="18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  <a:endParaRPr lang="ko-KR" altLang="en-US" dirty="0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48330" y="6520355"/>
            <a:ext cx="2133600" cy="365125"/>
          </a:xfrm>
        </p:spPr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슬라이드 번호 개체 틀 19"/>
          <p:cNvSpPr txBox="1">
            <a:spLocks/>
          </p:cNvSpPr>
          <p:nvPr/>
        </p:nvSpPr>
        <p:spPr>
          <a:xfrm>
            <a:off x="6948330" y="6520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200" kern="1200" spc="-5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44" name="그림 4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4" y="1429868"/>
            <a:ext cx="4999370" cy="3799332"/>
          </a:xfrm>
          <a:prstGeom prst="rect">
            <a:avLst/>
          </a:prstGeom>
        </p:spPr>
      </p:pic>
      <p:pic>
        <p:nvPicPr>
          <p:cNvPr id="445" name="그림 4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29868"/>
            <a:ext cx="4083073" cy="3791761"/>
          </a:xfrm>
          <a:prstGeom prst="rect">
            <a:avLst/>
          </a:prstGeom>
        </p:spPr>
      </p:pic>
      <p:grpSp>
        <p:nvGrpSpPr>
          <p:cNvPr id="446" name="그룹 445"/>
          <p:cNvGrpSpPr>
            <a:grpSpLocks noChangeAspect="1"/>
          </p:cNvGrpSpPr>
          <p:nvPr/>
        </p:nvGrpSpPr>
        <p:grpSpPr>
          <a:xfrm>
            <a:off x="7748665" y="3933056"/>
            <a:ext cx="1296144" cy="1117365"/>
            <a:chOff x="2896484" y="3719047"/>
            <a:chExt cx="1306902" cy="1126639"/>
          </a:xfrm>
        </p:grpSpPr>
        <p:sp>
          <p:nvSpPr>
            <p:cNvPr id="447" name="육각형 446"/>
            <p:cNvSpPr>
              <a:spLocks noChangeAspect="1"/>
            </p:cNvSpPr>
            <p:nvPr/>
          </p:nvSpPr>
          <p:spPr>
            <a:xfrm rot="1800000">
              <a:off x="2896484" y="3719047"/>
              <a:ext cx="1306902" cy="1126639"/>
            </a:xfrm>
            <a:prstGeom prst="hexagon">
              <a:avLst>
                <a:gd name="adj" fmla="val 28885"/>
                <a:gd name="vf" fmla="val 115470"/>
              </a:avLst>
            </a:prstGeom>
            <a:solidFill>
              <a:srgbClr val="0083CB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endParaRPr>
            </a:p>
          </p:txBody>
        </p:sp>
        <p:grpSp>
          <p:nvGrpSpPr>
            <p:cNvPr id="448" name="그룹 447"/>
            <p:cNvGrpSpPr/>
            <p:nvPr/>
          </p:nvGrpSpPr>
          <p:grpSpPr>
            <a:xfrm>
              <a:off x="2971660" y="3783853"/>
              <a:ext cx="1156550" cy="997026"/>
              <a:chOff x="2974251" y="3785391"/>
              <a:chExt cx="1156550" cy="997026"/>
            </a:xfrm>
          </p:grpSpPr>
          <p:sp>
            <p:nvSpPr>
              <p:cNvPr id="449" name="육각형 448"/>
              <p:cNvSpPr/>
              <p:nvPr/>
            </p:nvSpPr>
            <p:spPr>
              <a:xfrm rot="1800000">
                <a:off x="2974251" y="3785391"/>
                <a:ext cx="1156550" cy="997026"/>
              </a:xfrm>
              <a:prstGeom prst="hexagon">
                <a:avLst>
                  <a:gd name="adj" fmla="val 28885"/>
                  <a:gd name="vf" fmla="val 115470"/>
                </a:avLst>
              </a:prstGeom>
              <a:solidFill>
                <a:schemeClr val="bg1"/>
              </a:solidFill>
              <a:ln w="63500">
                <a:solidFill>
                  <a:srgbClr val="0083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/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-웹윤고딕140" pitchFamily="18" charset="-127"/>
                  <a:ea typeface="-웹윤고딕140" pitchFamily="18" charset="-127"/>
                </a:endParaRPr>
              </a:p>
            </p:txBody>
          </p:sp>
          <p:sp>
            <p:nvSpPr>
              <p:cNvPr id="450" name="TextBox 449"/>
              <p:cNvSpPr txBox="1"/>
              <p:nvPr/>
            </p:nvSpPr>
            <p:spPr>
              <a:xfrm>
                <a:off x="3246451" y="3894601"/>
                <a:ext cx="618055" cy="825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>
                  <a:buSzPct val="80000"/>
                </a:pP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-웹윤고딕140" pitchFamily="18" charset="-127"/>
                    <a:ea typeface="-웹윤고딕140" pitchFamily="18" charset="-127"/>
                  </a:rPr>
                  <a:t>Real</a:t>
                </a:r>
              </a:p>
              <a:p>
                <a:pPr algn="ctr">
                  <a:buSzPct val="80000"/>
                </a:pP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-웹윤고딕140" pitchFamily="18" charset="-127"/>
                    <a:ea typeface="-웹윤고딕140" pitchFamily="18" charset="-127"/>
                  </a:rPr>
                  <a:t>Time</a:t>
                </a:r>
              </a:p>
              <a:p>
                <a:pPr algn="ctr">
                  <a:buSzPct val="80000"/>
                </a:pP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-웹윤고딕140" pitchFamily="18" charset="-127"/>
                    <a:ea typeface="-웹윤고딕140" pitchFamily="18" charset="-127"/>
                  </a:rPr>
                  <a:t>!</a:t>
                </a:r>
              </a:p>
            </p:txBody>
          </p:sp>
        </p:grpSp>
      </p:grpSp>
      <p:sp>
        <p:nvSpPr>
          <p:cNvPr id="451" name="오각형 450"/>
          <p:cNvSpPr/>
          <p:nvPr/>
        </p:nvSpPr>
        <p:spPr>
          <a:xfrm>
            <a:off x="0" y="5788146"/>
            <a:ext cx="9144000" cy="449166"/>
          </a:xfrm>
          <a:prstGeom prst="homePlate">
            <a:avLst>
              <a:gd name="adj" fmla="val 0"/>
            </a:avLst>
          </a:prstGeom>
          <a:solidFill>
            <a:srgbClr val="0058A3"/>
          </a:solidFill>
          <a:ln w="25400" cap="flat" cmpd="sng" algn="ctr">
            <a:noFill/>
            <a:prstDash val="solid"/>
          </a:ln>
          <a:effectLst/>
        </p:spPr>
        <p:txBody>
          <a:bodyPr lIns="396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0" cap="none" spc="-100" normalizeH="0" baseline="0" noProof="0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647042" y="5877246"/>
            <a:ext cx="7947204" cy="24622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180975" marR="0" lvl="0" indent="-180975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국내 유일한 실시간 처방정보 조회 시스템 → 감염병 조기 감지에 활용 가능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328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tIns="144000" bIns="72000">
            <a:normAutofit/>
          </a:bodyPr>
          <a:lstStyle/>
          <a:p>
            <a:pPr>
              <a:lnSpc>
                <a:spcPts val="1800"/>
              </a:lnSpc>
            </a:pPr>
            <a:r>
              <a:rPr lang="ko-KR" altLang="en-US" b="1" dirty="0" smtClean="0"/>
              <a:t>사업개념도</a:t>
            </a:r>
            <a:endParaRPr lang="ko-KR" altLang="en-US" sz="18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  <a:endParaRPr lang="ko-KR" altLang="en-US" dirty="0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48330" y="6520355"/>
            <a:ext cx="2133600" cy="365125"/>
          </a:xfrm>
        </p:spPr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슬라이드 번호 개체 틀 19"/>
          <p:cNvSpPr txBox="1">
            <a:spLocks/>
          </p:cNvSpPr>
          <p:nvPr/>
        </p:nvSpPr>
        <p:spPr>
          <a:xfrm>
            <a:off x="6948330" y="6520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200" kern="1200" spc="-5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0206" y="1819513"/>
            <a:ext cx="8134242" cy="529433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lIns="0" tIns="40093" rIns="0" bIns="4009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    [1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단계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] Target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질환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선정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모니터링 가능한 항목 분석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과거 청구자료 기반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)</a:t>
            </a:r>
            <a:endParaRPr kumimoji="0" lang="en-US" altLang="ko-KR" sz="1600" b="1" i="0" u="none" strike="noStrike" kern="0" cap="none" spc="0" normalizeH="0" baseline="0" noProof="0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0206" y="2683609"/>
            <a:ext cx="8134242" cy="529433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4BACC6">
                <a:lumMod val="50000"/>
              </a:srgbClr>
            </a:solidFill>
            <a:prstDash val="solid"/>
          </a:ln>
          <a:effectLst/>
        </p:spPr>
        <p:txBody>
          <a:bodyPr lIns="0" tIns="40093" rIns="0" bIns="4009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    [2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단계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]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처방내</a:t>
            </a:r>
            <a:r>
              <a:rPr kumimoji="0" lang="ko-KR" altLang="en-US" sz="1600" b="1" i="0" u="none" strike="noStrike" kern="0" cap="none" spc="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역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분석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: Target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질환의 최근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3~5</a:t>
            </a:r>
            <a:r>
              <a:rPr kumimoji="0" lang="ko-KR" altLang="en-US" sz="1600" b="1" i="0" u="none" strike="noStrike" kern="0" cap="none" spc="0" normalizeH="0" baseline="0" noProof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년간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전 국민 의약품 처방내역 분석</a:t>
            </a:r>
            <a:endParaRPr kumimoji="0" lang="en-US" altLang="ko-KR" sz="1600" b="1" i="0" u="none" strike="noStrike" kern="0" cap="none" spc="0" normalizeH="0" baseline="0" noProof="0" dirty="0" smtClean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0206" y="3547705"/>
            <a:ext cx="8134242" cy="529433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8064A2">
                <a:lumMod val="50000"/>
              </a:srgbClr>
            </a:solidFill>
            <a:prstDash val="solid"/>
          </a:ln>
          <a:effectLst/>
        </p:spPr>
        <p:txBody>
          <a:bodyPr lIns="0" tIns="40093" rIns="0" bIns="4009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    [3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단계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]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의약품 처방패턴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처방약 조합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SET)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구축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공통으로 처방된 약제 조합 도출</a:t>
            </a:r>
            <a:endParaRPr kumimoji="0" lang="en-US" altLang="ko-KR" sz="1600" b="1" i="0" u="none" strike="noStrike" kern="0" cap="none" spc="0" normalizeH="0" baseline="0" noProof="0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8064A2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0206" y="4411801"/>
            <a:ext cx="8134242" cy="529433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lIns="0" tIns="40093" rIns="0" bIns="4009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    [4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단계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]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의약품 처방패턴 타당성 검증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처방패턴을 조건으로 </a:t>
            </a:r>
            <a:r>
              <a:rPr kumimoji="0" lang="ko-KR" altLang="en-US" sz="1600" b="1" i="0" u="none" strike="noStrike" kern="0" cap="none" spc="0" normalizeH="0" baseline="0" noProof="0" dirty="0" err="1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역검증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질병 역산출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)</a:t>
            </a:r>
            <a:endParaRPr kumimoji="0" lang="en-US" altLang="ko-KR" sz="1600" b="1" i="0" u="none" strike="noStrike" kern="0" cap="none" spc="0" normalizeH="0" baseline="0" noProof="0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0206" y="5275897"/>
            <a:ext cx="8134242" cy="529433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lIns="0" tIns="40093" rIns="0" bIns="40093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    [5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단계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] DUR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시스템 연계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처방패턴과 일치하는 처방 발생시 감염병 의심</a:t>
            </a:r>
            <a:endParaRPr kumimoji="0" lang="en-US" altLang="ko-KR" sz="1600" b="1" i="0" u="none" strike="noStrike" kern="0" cap="none" spc="0" normalizeH="0" baseline="0" noProof="0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2570" y="908650"/>
            <a:ext cx="82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94" indent="-406394" latinLnBrk="0"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의약품 처방정보 기반 감염병 의심환자 판별 과정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" y="1052670"/>
            <a:ext cx="216973" cy="2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85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오른쪽 화살표 126"/>
          <p:cNvSpPr/>
          <p:nvPr/>
        </p:nvSpPr>
        <p:spPr>
          <a:xfrm>
            <a:off x="1" y="3428194"/>
            <a:ext cx="9144000" cy="1703723"/>
          </a:xfrm>
          <a:prstGeom prst="rightArrow">
            <a:avLst>
              <a:gd name="adj1" fmla="val 84348"/>
              <a:gd name="adj2" fmla="val 205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tIns="144000" bIns="72000">
            <a:normAutofit/>
          </a:bodyPr>
          <a:lstStyle/>
          <a:p>
            <a:pPr>
              <a:lnSpc>
                <a:spcPts val="1800"/>
              </a:lnSpc>
            </a:pPr>
            <a:r>
              <a:rPr lang="ko-KR" altLang="en-US" b="1" dirty="0" smtClean="0"/>
              <a:t>사업개념도</a:t>
            </a:r>
            <a:endParaRPr lang="ko-KR" altLang="en-US" sz="18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2017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  <a:endParaRPr lang="ko-KR" altLang="en-US" dirty="0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48330" y="6520355"/>
            <a:ext cx="2133600" cy="365125"/>
          </a:xfrm>
        </p:spPr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슬라이드 번호 개체 틀 19"/>
          <p:cNvSpPr txBox="1">
            <a:spLocks/>
          </p:cNvSpPr>
          <p:nvPr/>
        </p:nvSpPr>
        <p:spPr>
          <a:xfrm>
            <a:off x="6948330" y="6520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200" kern="1200" spc="-5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" name="그룹 142"/>
          <p:cNvGrpSpPr/>
          <p:nvPr/>
        </p:nvGrpSpPr>
        <p:grpSpPr>
          <a:xfrm>
            <a:off x="310918" y="1055918"/>
            <a:ext cx="8528379" cy="670710"/>
            <a:chOff x="347979" y="1048075"/>
            <a:chExt cx="8401430" cy="718166"/>
          </a:xfrm>
        </p:grpSpPr>
        <p:sp>
          <p:nvSpPr>
            <p:cNvPr id="144" name="AutoShape 471"/>
            <p:cNvSpPr>
              <a:spLocks noChangeAspect="1" noChangeArrowheads="1"/>
            </p:cNvSpPr>
            <p:nvPr/>
          </p:nvSpPr>
          <p:spPr bwMode="auto">
            <a:xfrm>
              <a:off x="350830" y="1048075"/>
              <a:ext cx="8398579" cy="71816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gradFill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85000"/>
                    </a:srgbClr>
                  </a:gs>
                </a:gsLst>
                <a:lin ang="0" scaled="0"/>
              </a:gradFill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600" kern="0" smtClean="0">
                <a:solidFill>
                  <a:srgbClr val="000000"/>
                </a:solidFill>
              </a:endParaRPr>
            </a:p>
          </p:txBody>
        </p:sp>
        <p:sp>
          <p:nvSpPr>
            <p:cNvPr id="145" name="Text Box 7"/>
            <p:cNvSpPr txBox="1">
              <a:spLocks noChangeArrowheads="1"/>
            </p:cNvSpPr>
            <p:nvPr/>
          </p:nvSpPr>
          <p:spPr bwMode="auto">
            <a:xfrm>
              <a:off x="347979" y="1275175"/>
              <a:ext cx="8401430" cy="263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047" tIns="0" rIns="91047" bIns="0" anchor="ctr">
              <a:spAutoFit/>
            </a:bodyPr>
            <a:lstStyle>
              <a:lvl1pPr defTabSz="9112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9112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9112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9112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9112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endParaRPr lang="ko-KR" altLang="en-US" sz="1600" b="1" dirty="0">
                <a:solidFill>
                  <a:prstClr val="black"/>
                </a:solidFill>
                <a:latin typeface="맑은 고딕"/>
              </a:endParaRPr>
            </a:p>
          </p:txBody>
        </p:sp>
      </p:grpSp>
      <p:sp>
        <p:nvSpPr>
          <p:cNvPr id="78" name="직사각형 77"/>
          <p:cNvSpPr/>
          <p:nvPr/>
        </p:nvSpPr>
        <p:spPr>
          <a:xfrm>
            <a:off x="2070345" y="2582805"/>
            <a:ext cx="301919" cy="3726595"/>
          </a:xfrm>
          <a:prstGeom prst="rect">
            <a:avLst/>
          </a:prstGeom>
          <a:solidFill>
            <a:srgbClr val="BEE8FF"/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900" b="1" kern="0" dirty="0" err="1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빅데이터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분석을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통한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모니터링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지표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r>
              <a:rPr lang="ko-KR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·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모델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 latinLnBrk="0"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개발</a:t>
            </a:r>
            <a:endParaRPr lang="ko-KR" altLang="en-US" sz="900" b="1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00782" y="1948921"/>
            <a:ext cx="1429382" cy="567557"/>
          </a:xfrm>
          <a:prstGeom prst="roundRect">
            <a:avLst>
              <a:gd name="adj" fmla="val 6838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algn="ctr" latinLnBrk="0">
              <a:spcBef>
                <a:spcPct val="0"/>
              </a:spcBef>
              <a:tabLst>
                <a:tab pos="7086600" algn="l"/>
              </a:tabLst>
              <a:defRPr/>
            </a:pPr>
            <a:endParaRPr lang="en-US" altLang="ko-KR" sz="10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2523036" y="1948921"/>
            <a:ext cx="2125164" cy="567557"/>
          </a:xfrm>
          <a:prstGeom prst="roundRect">
            <a:avLst>
              <a:gd name="adj" fmla="val 6838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algn="ctr" latinLnBrk="0">
              <a:spcBef>
                <a:spcPct val="0"/>
              </a:spcBef>
              <a:tabLst>
                <a:tab pos="7086600" algn="l"/>
              </a:tabLst>
              <a:defRPr/>
            </a:pPr>
            <a:endParaRPr lang="en-US" altLang="ko-KR" sz="10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860040" y="1948921"/>
            <a:ext cx="1643494" cy="567557"/>
          </a:xfrm>
          <a:prstGeom prst="roundRect">
            <a:avLst>
              <a:gd name="adj" fmla="val 6838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algn="ctr" latinLnBrk="0">
              <a:spcBef>
                <a:spcPct val="0"/>
              </a:spcBef>
              <a:tabLst>
                <a:tab pos="7086600" algn="l"/>
              </a:tabLst>
              <a:defRPr/>
            </a:pPr>
            <a:endParaRPr lang="en-US" altLang="ko-KR" sz="10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00782" y="2582805"/>
            <a:ext cx="1429382" cy="3726595"/>
          </a:xfrm>
          <a:prstGeom prst="roundRect">
            <a:avLst>
              <a:gd name="adj" fmla="val 4617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483710" y="2582805"/>
            <a:ext cx="2232310" cy="3726595"/>
          </a:xfrm>
          <a:prstGeom prst="roundRect">
            <a:avLst>
              <a:gd name="adj" fmla="val 4617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36000" tIns="0" rIns="36000" bIns="0" rtlCol="0" anchor="t"/>
          <a:lstStyle/>
          <a:p>
            <a:pPr marL="72000" indent="-72000" latinLnBrk="0">
              <a:lnSpc>
                <a:spcPct val="150000"/>
              </a:lnSpc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lnSpc>
                <a:spcPct val="150000"/>
              </a:lnSpc>
              <a:spcBef>
                <a:spcPct val="0"/>
              </a:spcBef>
              <a:tabLst>
                <a:tab pos="7086600" algn="l"/>
              </a:tabLst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lnSpc>
                <a:spcPct val="150000"/>
              </a:lnSpc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D-1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일 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DUR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정보를 활용한 감염병 판별 모델 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cs typeface="Arial" pitchFamily="34" charset="0"/>
              </a:rPr>
              <a:t>→ 감염병 조기 감지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7086600" algn="l"/>
              </a:tabLst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감염병 발생 예측 모델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7086600" algn="l"/>
              </a:tabLst>
              <a:defRPr/>
            </a:pPr>
            <a:r>
              <a:rPr lang="ko-KR" altLang="en-US" sz="900" b="1" kern="0" dirty="0" err="1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감염병별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유행기간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경보기준 개발 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cs typeface="Arial" pitchFamily="34" charset="0"/>
              </a:rPr>
              <a:t>·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cs typeface="Arial" pitchFamily="34" charset="0"/>
              </a:rPr>
              <a:t>적용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lnSpc>
                <a:spcPct val="150000"/>
              </a:lnSpc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lnSpc>
                <a:spcPct val="150000"/>
              </a:lnSpc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lnSpc>
                <a:spcPct val="150000"/>
              </a:lnSpc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lnSpc>
                <a:spcPct val="150000"/>
              </a:lnSpc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향정신성의약품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사용 현황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lnSpc>
                <a:spcPct val="150000"/>
              </a:lnSpc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마약류 의약품 사용 현황</a:t>
            </a:r>
            <a:endParaRPr lang="en-US" altLang="ko-KR" sz="900" b="1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lnSpc>
                <a:spcPct val="150000"/>
              </a:lnSpc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r>
              <a:rPr lang="ko-KR" altLang="en-US" sz="900" b="1" kern="0" dirty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노인 우울제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사용량 등</a:t>
            </a:r>
            <a:endParaRPr lang="en-US" altLang="ko-KR" sz="900" b="1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  <a:tabLst>
                <a:tab pos="7086600" algn="l"/>
              </a:tabLst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  <a:tabLst>
                <a:tab pos="7086600" algn="l"/>
              </a:tabLst>
              <a:defRPr/>
            </a:pP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7086600" algn="l"/>
              </a:tabLst>
              <a:defRPr/>
            </a:pPr>
            <a:r>
              <a:rPr lang="ko-KR" altLang="en-US" sz="900" b="1" kern="0" dirty="0" err="1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음압병실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 등 치료시설 파악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7086600" algn="l"/>
              </a:tabLst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의료 인력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시설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장비 기본 현황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7086600" algn="l"/>
              </a:tabLst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의료 수요 대비 공급 현황 등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4867890" y="2582805"/>
            <a:ext cx="1635643" cy="3726595"/>
          </a:xfrm>
          <a:prstGeom prst="roundRect">
            <a:avLst>
              <a:gd name="adj" fmla="val 4617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직사각형 72"/>
          <p:cNvSpPr>
            <a:spLocks noChangeArrowheads="1"/>
          </p:cNvSpPr>
          <p:nvPr/>
        </p:nvSpPr>
        <p:spPr bwMode="auto">
          <a:xfrm>
            <a:off x="619681" y="2115678"/>
            <a:ext cx="1229686" cy="24622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latinLnBrk="0">
              <a:defRPr/>
            </a:pPr>
            <a:r>
              <a:rPr lang="ko-KR" altLang="en-US" sz="1000" b="1" kern="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자료 수집 </a:t>
            </a:r>
            <a:r>
              <a:rPr lang="en-US" altLang="ko-KR" sz="1000" b="1" kern="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&amp; </a:t>
            </a:r>
            <a:r>
              <a:rPr lang="ko-KR" altLang="en-US" sz="1000" b="1" kern="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융합</a:t>
            </a:r>
            <a:endParaRPr lang="en-US" altLang="ko-KR" sz="1000" b="1" kern="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직사각형 72"/>
          <p:cNvSpPr>
            <a:spLocks noChangeArrowheads="1"/>
          </p:cNvSpPr>
          <p:nvPr/>
        </p:nvSpPr>
        <p:spPr bwMode="auto">
          <a:xfrm>
            <a:off x="2617666" y="2115678"/>
            <a:ext cx="1954333" cy="24622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latinLnBrk="0">
              <a:defRPr/>
            </a:pPr>
            <a:r>
              <a:rPr lang="ko-KR" altLang="en-US" sz="1000" b="1" kern="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상시 모니터링</a:t>
            </a:r>
            <a:endParaRPr lang="en-US" altLang="ko-KR" sz="1000" b="1" kern="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직사각형 72"/>
          <p:cNvSpPr>
            <a:spLocks noChangeArrowheads="1"/>
          </p:cNvSpPr>
          <p:nvPr/>
        </p:nvSpPr>
        <p:spPr bwMode="auto">
          <a:xfrm>
            <a:off x="4929799" y="2115678"/>
            <a:ext cx="1477027" cy="24622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latinLnBrk="0">
              <a:defRPr/>
            </a:pPr>
            <a:r>
              <a:rPr lang="ko-KR" altLang="en-US" sz="1000" b="1" kern="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이상경향 감지</a:t>
            </a:r>
            <a:endParaRPr lang="en-US" altLang="ko-KR" sz="1000" b="1" kern="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그룹 87"/>
          <p:cNvGrpSpPr/>
          <p:nvPr/>
        </p:nvGrpSpPr>
        <p:grpSpPr>
          <a:xfrm>
            <a:off x="590221" y="3650997"/>
            <a:ext cx="1257347" cy="570113"/>
            <a:chOff x="251520" y="1857797"/>
            <a:chExt cx="578626" cy="3975391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251521" y="1857797"/>
              <a:ext cx="578625" cy="3975391"/>
            </a:xfrm>
            <a:prstGeom prst="roundRect">
              <a:avLst>
                <a:gd name="adj" fmla="val 3503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실시간</a:t>
              </a: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altLang="ko-KR" sz="1000" b="1" kern="0" spc="-2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endParaRPr>
            </a:p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의약품 처방정보 </a:t>
              </a:r>
              <a:endParaRPr lang="en-US" altLang="ko-KR" sz="1000" b="1" kern="0" spc="-2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en-US" altLang="ko-KR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심평원</a:t>
              </a:r>
              <a:r>
                <a:rPr lang="en-US" altLang="ko-KR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en-US" altLang="ko-KR" sz="1000" b="1" kern="0" spc="-2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모서리가 둥근 직사각형 10"/>
            <p:cNvSpPr/>
            <p:nvPr/>
          </p:nvSpPr>
          <p:spPr>
            <a:xfrm>
              <a:off x="251520" y="1857797"/>
              <a:ext cx="289313" cy="3975391"/>
            </a:xfrm>
            <a:custGeom>
              <a:avLst/>
              <a:gdLst/>
              <a:ahLst/>
              <a:cxnLst/>
              <a:rect l="l" t="t" r="r" b="b"/>
              <a:pathLst>
                <a:path w="1028048" h="1368152">
                  <a:moveTo>
                    <a:pt x="93554" y="0"/>
                  </a:moveTo>
                  <a:lnTo>
                    <a:pt x="1028048" y="0"/>
                  </a:lnTo>
                  <a:lnTo>
                    <a:pt x="243364" y="1368152"/>
                  </a:lnTo>
                  <a:lnTo>
                    <a:pt x="93554" y="1368152"/>
                  </a:lnTo>
                  <a:cubicBezTo>
                    <a:pt x="41886" y="1368152"/>
                    <a:pt x="0" y="1326266"/>
                    <a:pt x="0" y="1274598"/>
                  </a:cubicBezTo>
                  <a:lnTo>
                    <a:pt x="0" y="93554"/>
                  </a:lnTo>
                  <a:cubicBezTo>
                    <a:pt x="0" y="41886"/>
                    <a:pt x="41886" y="0"/>
                    <a:pt x="9355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24000"/>
                  </a:sys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altLang="ko-KR" sz="1600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그룹 90"/>
          <p:cNvGrpSpPr/>
          <p:nvPr/>
        </p:nvGrpSpPr>
        <p:grpSpPr>
          <a:xfrm>
            <a:off x="586800" y="2714365"/>
            <a:ext cx="1257347" cy="414131"/>
            <a:chOff x="251520" y="1857797"/>
            <a:chExt cx="578626" cy="3975391"/>
          </a:xfrm>
        </p:grpSpPr>
        <p:sp>
          <p:nvSpPr>
            <p:cNvPr id="92" name="모서리가 둥근 직사각형 91"/>
            <p:cNvSpPr/>
            <p:nvPr/>
          </p:nvSpPr>
          <p:spPr>
            <a:xfrm>
              <a:off x="251521" y="1857797"/>
              <a:ext cx="578625" cy="3975391"/>
            </a:xfrm>
            <a:prstGeom prst="roundRect">
              <a:avLst>
                <a:gd name="adj" fmla="val 3503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진료정보</a:t>
              </a:r>
              <a:endParaRPr lang="en-US" altLang="ko-KR" sz="1000" b="1" kern="0" spc="-2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en-US" altLang="ko-KR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심평원</a:t>
              </a:r>
              <a:r>
                <a:rPr lang="en-US" altLang="ko-KR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93" name="모서리가 둥근 직사각형 10"/>
            <p:cNvSpPr/>
            <p:nvPr/>
          </p:nvSpPr>
          <p:spPr>
            <a:xfrm>
              <a:off x="251520" y="1857797"/>
              <a:ext cx="289313" cy="3975391"/>
            </a:xfrm>
            <a:custGeom>
              <a:avLst/>
              <a:gdLst/>
              <a:ahLst/>
              <a:cxnLst/>
              <a:rect l="l" t="t" r="r" b="b"/>
              <a:pathLst>
                <a:path w="1028048" h="1368152">
                  <a:moveTo>
                    <a:pt x="93554" y="0"/>
                  </a:moveTo>
                  <a:lnTo>
                    <a:pt x="1028048" y="0"/>
                  </a:lnTo>
                  <a:lnTo>
                    <a:pt x="243364" y="1368152"/>
                  </a:lnTo>
                  <a:lnTo>
                    <a:pt x="93554" y="1368152"/>
                  </a:lnTo>
                  <a:cubicBezTo>
                    <a:pt x="41886" y="1368152"/>
                    <a:pt x="0" y="1326266"/>
                    <a:pt x="0" y="1274598"/>
                  </a:cubicBezTo>
                  <a:lnTo>
                    <a:pt x="0" y="93554"/>
                  </a:lnTo>
                  <a:cubicBezTo>
                    <a:pt x="0" y="41886"/>
                    <a:pt x="41886" y="0"/>
                    <a:pt x="9355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24000"/>
                  </a:sys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altLang="ko-KR" sz="1600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그룹 96"/>
          <p:cNvGrpSpPr/>
          <p:nvPr/>
        </p:nvGrpSpPr>
        <p:grpSpPr>
          <a:xfrm>
            <a:off x="586799" y="4798087"/>
            <a:ext cx="1257347" cy="431163"/>
            <a:chOff x="251520" y="1857797"/>
            <a:chExt cx="578626" cy="3975391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251521" y="1857797"/>
              <a:ext cx="578625" cy="3975391"/>
            </a:xfrm>
            <a:prstGeom prst="roundRect">
              <a:avLst>
                <a:gd name="adj" fmla="val 3503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의료자원정보</a:t>
              </a:r>
              <a:endParaRPr lang="en-US" altLang="ko-KR" sz="1000" b="1" kern="0" spc="-2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en-US" altLang="ko-KR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심평원</a:t>
              </a:r>
              <a:r>
                <a:rPr lang="en-US" altLang="ko-KR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99" name="모서리가 둥근 직사각형 10"/>
            <p:cNvSpPr/>
            <p:nvPr/>
          </p:nvSpPr>
          <p:spPr>
            <a:xfrm>
              <a:off x="251520" y="1857797"/>
              <a:ext cx="289313" cy="3975391"/>
            </a:xfrm>
            <a:custGeom>
              <a:avLst/>
              <a:gdLst/>
              <a:ahLst/>
              <a:cxnLst/>
              <a:rect l="l" t="t" r="r" b="b"/>
              <a:pathLst>
                <a:path w="1028048" h="1368152">
                  <a:moveTo>
                    <a:pt x="93554" y="0"/>
                  </a:moveTo>
                  <a:lnTo>
                    <a:pt x="1028048" y="0"/>
                  </a:lnTo>
                  <a:lnTo>
                    <a:pt x="243364" y="1368152"/>
                  </a:lnTo>
                  <a:lnTo>
                    <a:pt x="93554" y="1368152"/>
                  </a:lnTo>
                  <a:cubicBezTo>
                    <a:pt x="41886" y="1368152"/>
                    <a:pt x="0" y="1326266"/>
                    <a:pt x="0" y="1274598"/>
                  </a:cubicBezTo>
                  <a:lnTo>
                    <a:pt x="0" y="93554"/>
                  </a:lnTo>
                  <a:cubicBezTo>
                    <a:pt x="0" y="41886"/>
                    <a:pt x="41886" y="0"/>
                    <a:pt x="9355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24000"/>
                  </a:sys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altLang="ko-KR" sz="1600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그룹 102"/>
          <p:cNvGrpSpPr/>
          <p:nvPr/>
        </p:nvGrpSpPr>
        <p:grpSpPr>
          <a:xfrm>
            <a:off x="586799" y="5752652"/>
            <a:ext cx="1257347" cy="387342"/>
            <a:chOff x="251520" y="1857797"/>
            <a:chExt cx="578626" cy="3975391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251521" y="1857797"/>
              <a:ext cx="578625" cy="3975391"/>
            </a:xfrm>
            <a:prstGeom prst="roundRect">
              <a:avLst>
                <a:gd name="adj" fmla="val 3503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환자거주지 정보</a:t>
              </a:r>
              <a:endParaRPr lang="en-US" altLang="ko-KR" sz="1000" b="1" kern="0" spc="-2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en-US" altLang="ko-KR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행정안전부</a:t>
              </a:r>
              <a:r>
                <a:rPr lang="en-US" altLang="ko-KR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105" name="모서리가 둥근 직사각형 10"/>
            <p:cNvSpPr/>
            <p:nvPr/>
          </p:nvSpPr>
          <p:spPr>
            <a:xfrm>
              <a:off x="251520" y="1857797"/>
              <a:ext cx="289313" cy="3975391"/>
            </a:xfrm>
            <a:custGeom>
              <a:avLst/>
              <a:gdLst/>
              <a:ahLst/>
              <a:cxnLst/>
              <a:rect l="l" t="t" r="r" b="b"/>
              <a:pathLst>
                <a:path w="1028048" h="1368152">
                  <a:moveTo>
                    <a:pt x="93554" y="0"/>
                  </a:moveTo>
                  <a:lnTo>
                    <a:pt x="1028048" y="0"/>
                  </a:lnTo>
                  <a:lnTo>
                    <a:pt x="243364" y="1368152"/>
                  </a:lnTo>
                  <a:lnTo>
                    <a:pt x="93554" y="1368152"/>
                  </a:lnTo>
                  <a:cubicBezTo>
                    <a:pt x="41886" y="1368152"/>
                    <a:pt x="0" y="1326266"/>
                    <a:pt x="0" y="1274598"/>
                  </a:cubicBezTo>
                  <a:lnTo>
                    <a:pt x="0" y="93554"/>
                  </a:lnTo>
                  <a:cubicBezTo>
                    <a:pt x="0" y="41886"/>
                    <a:pt x="41886" y="0"/>
                    <a:pt x="9355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24000"/>
                  </a:sys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altLang="ko-KR" sz="1600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6" name="모서리가 둥근 직사각형 105"/>
          <p:cNvSpPr/>
          <p:nvPr/>
        </p:nvSpPr>
        <p:spPr>
          <a:xfrm>
            <a:off x="2699741" y="2685291"/>
            <a:ext cx="1512210" cy="236139"/>
          </a:xfrm>
          <a:prstGeom prst="roundRect">
            <a:avLst>
              <a:gd name="adj" fmla="val 4217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rgbClr val="0083CB"/>
            </a:solidFill>
            <a:prstDash val="solid"/>
          </a:ln>
          <a:effectLst>
            <a:outerShdw dist="381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 smtClean="0">
                <a:ln>
                  <a:solidFill>
                    <a:srgbClr val="00A5FF">
                      <a:alpha val="0"/>
                    </a:srgbClr>
                  </a:solidFill>
                </a:ln>
                <a:solidFill>
                  <a:srgbClr val="0083CB"/>
                </a:solidFill>
                <a:latin typeface="Arial" pitchFamily="34" charset="0"/>
                <a:cs typeface="Arial" pitchFamily="34" charset="0"/>
              </a:rPr>
              <a:t>감염병 모니터링</a:t>
            </a:r>
            <a:endParaRPr lang="ko-KR" altLang="en-US" sz="900" kern="0" dirty="0">
              <a:ln>
                <a:solidFill>
                  <a:srgbClr val="00A5FF">
                    <a:alpha val="0"/>
                  </a:srgbClr>
                </a:solidFill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771751" y="4077090"/>
            <a:ext cx="1512209" cy="236139"/>
          </a:xfrm>
          <a:prstGeom prst="roundRect">
            <a:avLst>
              <a:gd name="adj" fmla="val 4217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rgbClr val="0083CB"/>
            </a:solidFill>
            <a:prstDash val="solid"/>
          </a:ln>
          <a:effectLst>
            <a:outerShdw dist="381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 smtClean="0">
                <a:ln>
                  <a:solidFill>
                    <a:srgbClr val="00A5FF">
                      <a:alpha val="0"/>
                    </a:srgbClr>
                  </a:solidFill>
                </a:ln>
                <a:solidFill>
                  <a:srgbClr val="0083CB"/>
                </a:solidFill>
                <a:latin typeface="Arial" pitchFamily="34" charset="0"/>
                <a:cs typeface="Arial" pitchFamily="34" charset="0"/>
              </a:rPr>
              <a:t>의약품 </a:t>
            </a:r>
            <a:r>
              <a:rPr lang="ko-KR" altLang="en-US" sz="900" b="1" kern="0" dirty="0" smtClean="0">
                <a:ln>
                  <a:solidFill>
                    <a:srgbClr val="00A5FF">
                      <a:alpha val="0"/>
                    </a:srgbClr>
                  </a:solidFill>
                </a:ln>
                <a:solidFill>
                  <a:srgbClr val="0083CB"/>
                </a:solidFill>
                <a:latin typeface="Arial" pitchFamily="34" charset="0"/>
                <a:cs typeface="Arial" pitchFamily="34" charset="0"/>
              </a:rPr>
              <a:t>모니터링</a:t>
            </a:r>
            <a:endParaRPr lang="ko-KR" altLang="en-US" sz="900" kern="0" dirty="0">
              <a:ln>
                <a:solidFill>
                  <a:srgbClr val="00A5FF">
                    <a:alpha val="0"/>
                  </a:srgbClr>
                </a:solidFill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771750" y="5209141"/>
            <a:ext cx="1512210" cy="236139"/>
          </a:xfrm>
          <a:prstGeom prst="roundRect">
            <a:avLst>
              <a:gd name="adj" fmla="val 4217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rgbClr val="0083CB"/>
            </a:solidFill>
            <a:prstDash val="solid"/>
          </a:ln>
          <a:effectLst>
            <a:outerShdw dist="381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 smtClean="0">
                <a:ln>
                  <a:solidFill>
                    <a:srgbClr val="00A5FF">
                      <a:alpha val="0"/>
                    </a:srgbClr>
                  </a:solidFill>
                </a:ln>
                <a:solidFill>
                  <a:srgbClr val="0083CB"/>
                </a:solidFill>
                <a:latin typeface="Arial" pitchFamily="34" charset="0"/>
                <a:cs typeface="Arial" pitchFamily="34" charset="0"/>
              </a:rPr>
              <a:t>의료자원 모니터링</a:t>
            </a:r>
            <a:endParaRPr lang="ko-KR" altLang="en-US" sz="1000" b="1" kern="0" dirty="0">
              <a:ln>
                <a:solidFill>
                  <a:srgbClr val="00A5FF">
                    <a:alpha val="0"/>
                  </a:srgbClr>
                </a:solidFill>
              </a:ln>
              <a:solidFill>
                <a:srgbClr val="0083CB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그룹 109"/>
          <p:cNvGrpSpPr/>
          <p:nvPr/>
        </p:nvGrpSpPr>
        <p:grpSpPr>
          <a:xfrm>
            <a:off x="4932043" y="2921389"/>
            <a:ext cx="1474783" cy="414131"/>
            <a:chOff x="251520" y="1857797"/>
            <a:chExt cx="578626" cy="3975391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251521" y="1857797"/>
              <a:ext cx="578625" cy="3975391"/>
            </a:xfrm>
            <a:prstGeom prst="roundRect">
              <a:avLst>
                <a:gd name="adj" fmla="val 3503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감염병 의심환자 유행정보 조기 감지</a:t>
              </a:r>
              <a:endParaRPr lang="en-US" altLang="ko-KR" sz="1000" b="1" kern="0" spc="-2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모서리가 둥근 직사각형 10"/>
            <p:cNvSpPr/>
            <p:nvPr/>
          </p:nvSpPr>
          <p:spPr>
            <a:xfrm>
              <a:off x="251520" y="1857797"/>
              <a:ext cx="289313" cy="3975391"/>
            </a:xfrm>
            <a:custGeom>
              <a:avLst/>
              <a:gdLst/>
              <a:ahLst/>
              <a:cxnLst/>
              <a:rect l="l" t="t" r="r" b="b"/>
              <a:pathLst>
                <a:path w="1028048" h="1368152">
                  <a:moveTo>
                    <a:pt x="93554" y="0"/>
                  </a:moveTo>
                  <a:lnTo>
                    <a:pt x="1028048" y="0"/>
                  </a:lnTo>
                  <a:lnTo>
                    <a:pt x="243364" y="1368152"/>
                  </a:lnTo>
                  <a:lnTo>
                    <a:pt x="93554" y="1368152"/>
                  </a:lnTo>
                  <a:cubicBezTo>
                    <a:pt x="41886" y="1368152"/>
                    <a:pt x="0" y="1326266"/>
                    <a:pt x="0" y="1274598"/>
                  </a:cubicBezTo>
                  <a:lnTo>
                    <a:pt x="0" y="93554"/>
                  </a:lnTo>
                  <a:cubicBezTo>
                    <a:pt x="0" y="41886"/>
                    <a:pt x="41886" y="0"/>
                    <a:pt x="9355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24000"/>
                  </a:sys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altLang="ko-KR" sz="1600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그룹 112"/>
          <p:cNvGrpSpPr/>
          <p:nvPr/>
        </p:nvGrpSpPr>
        <p:grpSpPr>
          <a:xfrm>
            <a:off x="4932046" y="3779686"/>
            <a:ext cx="1474783" cy="414131"/>
            <a:chOff x="251520" y="1857797"/>
            <a:chExt cx="578626" cy="3975391"/>
          </a:xfrm>
        </p:grpSpPr>
        <p:sp>
          <p:nvSpPr>
            <p:cNvPr id="114" name="모서리가 둥근 직사각형 113"/>
            <p:cNvSpPr/>
            <p:nvPr/>
          </p:nvSpPr>
          <p:spPr>
            <a:xfrm>
              <a:off x="251521" y="1857797"/>
              <a:ext cx="578625" cy="3975391"/>
            </a:xfrm>
            <a:prstGeom prst="roundRect">
              <a:avLst>
                <a:gd name="adj" fmla="val 3503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지역단위 분석</a:t>
              </a:r>
              <a:endParaRPr lang="en-US" altLang="ko-KR" sz="1000" b="1" kern="0" spc="-20" dirty="0" smtClean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en-US" altLang="ko-KR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시군구</a:t>
              </a:r>
              <a:r>
                <a:rPr lang="en-US" altLang="ko-KR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/</a:t>
              </a: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읍면동</a:t>
              </a:r>
              <a:r>
                <a:rPr lang="en-US" altLang="ko-KR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en-US" altLang="ko-KR" sz="1000" b="1" kern="0" spc="-2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모서리가 둥근 직사각형 10"/>
            <p:cNvSpPr/>
            <p:nvPr/>
          </p:nvSpPr>
          <p:spPr>
            <a:xfrm>
              <a:off x="251520" y="1857797"/>
              <a:ext cx="289313" cy="3975391"/>
            </a:xfrm>
            <a:custGeom>
              <a:avLst/>
              <a:gdLst/>
              <a:ahLst/>
              <a:cxnLst/>
              <a:rect l="l" t="t" r="r" b="b"/>
              <a:pathLst>
                <a:path w="1028048" h="1368152">
                  <a:moveTo>
                    <a:pt x="93554" y="0"/>
                  </a:moveTo>
                  <a:lnTo>
                    <a:pt x="1028048" y="0"/>
                  </a:lnTo>
                  <a:lnTo>
                    <a:pt x="243364" y="1368152"/>
                  </a:lnTo>
                  <a:lnTo>
                    <a:pt x="93554" y="1368152"/>
                  </a:lnTo>
                  <a:cubicBezTo>
                    <a:pt x="41886" y="1368152"/>
                    <a:pt x="0" y="1326266"/>
                    <a:pt x="0" y="1274598"/>
                  </a:cubicBezTo>
                  <a:lnTo>
                    <a:pt x="0" y="93554"/>
                  </a:lnTo>
                  <a:cubicBezTo>
                    <a:pt x="0" y="41886"/>
                    <a:pt x="41886" y="0"/>
                    <a:pt x="9355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24000"/>
                  </a:sys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altLang="ko-KR" sz="1600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그룹 115"/>
          <p:cNvGrpSpPr/>
          <p:nvPr/>
        </p:nvGrpSpPr>
        <p:grpSpPr>
          <a:xfrm>
            <a:off x="4932049" y="4680750"/>
            <a:ext cx="1474783" cy="414131"/>
            <a:chOff x="251520" y="1857797"/>
            <a:chExt cx="578626" cy="3975391"/>
          </a:xfrm>
        </p:grpSpPr>
        <p:sp>
          <p:nvSpPr>
            <p:cNvPr id="117" name="모서리가 둥근 직사각형 116"/>
            <p:cNvSpPr/>
            <p:nvPr/>
          </p:nvSpPr>
          <p:spPr>
            <a:xfrm>
              <a:off x="251521" y="1857797"/>
              <a:ext cx="578625" cy="3975391"/>
            </a:xfrm>
            <a:prstGeom prst="roundRect">
              <a:avLst>
                <a:gd name="adj" fmla="val 3503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의료기관단위 분석</a:t>
              </a:r>
              <a:endParaRPr lang="en-US" altLang="ko-KR" sz="1000" b="1" kern="0" spc="-2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모서리가 둥근 직사각형 10"/>
            <p:cNvSpPr/>
            <p:nvPr/>
          </p:nvSpPr>
          <p:spPr>
            <a:xfrm>
              <a:off x="251520" y="1857797"/>
              <a:ext cx="289313" cy="3975391"/>
            </a:xfrm>
            <a:custGeom>
              <a:avLst/>
              <a:gdLst/>
              <a:ahLst/>
              <a:cxnLst/>
              <a:rect l="l" t="t" r="r" b="b"/>
              <a:pathLst>
                <a:path w="1028048" h="1368152">
                  <a:moveTo>
                    <a:pt x="93554" y="0"/>
                  </a:moveTo>
                  <a:lnTo>
                    <a:pt x="1028048" y="0"/>
                  </a:lnTo>
                  <a:lnTo>
                    <a:pt x="243364" y="1368152"/>
                  </a:lnTo>
                  <a:lnTo>
                    <a:pt x="93554" y="1368152"/>
                  </a:lnTo>
                  <a:cubicBezTo>
                    <a:pt x="41886" y="1368152"/>
                    <a:pt x="0" y="1326266"/>
                    <a:pt x="0" y="1274598"/>
                  </a:cubicBezTo>
                  <a:lnTo>
                    <a:pt x="0" y="93554"/>
                  </a:lnTo>
                  <a:cubicBezTo>
                    <a:pt x="0" y="41886"/>
                    <a:pt x="41886" y="0"/>
                    <a:pt x="9355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24000"/>
                  </a:sys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altLang="ko-KR" sz="1600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그룹 118"/>
          <p:cNvGrpSpPr/>
          <p:nvPr/>
        </p:nvGrpSpPr>
        <p:grpSpPr>
          <a:xfrm>
            <a:off x="4932052" y="5555576"/>
            <a:ext cx="1474783" cy="414131"/>
            <a:chOff x="251520" y="1857797"/>
            <a:chExt cx="578626" cy="3975391"/>
          </a:xfrm>
        </p:grpSpPr>
        <p:sp>
          <p:nvSpPr>
            <p:cNvPr id="120" name="모서리가 둥근 직사각형 119"/>
            <p:cNvSpPr/>
            <p:nvPr/>
          </p:nvSpPr>
          <p:spPr>
            <a:xfrm>
              <a:off x="251521" y="1857797"/>
              <a:ext cx="578625" cy="3975391"/>
            </a:xfrm>
            <a:prstGeom prst="roundRect">
              <a:avLst>
                <a:gd name="adj" fmla="val 3503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36000" tIns="0" rIns="36000" bIns="0" rtlCol="0" anchor="ctr"/>
            <a:lstStyle/>
            <a:p>
              <a:pPr algn="ctr" latinLnBrk="0">
                <a:spcBef>
                  <a:spcPct val="0"/>
                </a:spcBef>
                <a:tabLst>
                  <a:tab pos="7086600" algn="l"/>
                </a:tabLst>
                <a:defRPr/>
              </a:pPr>
              <a:r>
                <a:rPr lang="ko-KR" altLang="en-US" sz="1000" b="1" kern="0" spc="-20" dirty="0" smtClean="0">
                  <a:ln w="3175" cmpd="sng">
                    <a:solidFill>
                      <a:sysClr val="window" lastClr="FFFFFF">
                        <a:lumMod val="50000"/>
                        <a:alpha val="0"/>
                      </a:sysClr>
                    </a:solidFill>
                    <a:prstDash val="solid"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감염병 잠복기 병원 이동경로 추적</a:t>
              </a:r>
              <a:endParaRPr lang="en-US" altLang="ko-KR" sz="1000" b="1" kern="0" spc="-20" dirty="0">
                <a:ln w="3175" cmpd="sng">
                  <a:solidFill>
                    <a:sysClr val="window" lastClr="FFFFFF">
                      <a:lumMod val="50000"/>
                      <a:alpha val="0"/>
                    </a:sys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모서리가 둥근 직사각형 10"/>
            <p:cNvSpPr/>
            <p:nvPr/>
          </p:nvSpPr>
          <p:spPr>
            <a:xfrm>
              <a:off x="251520" y="1857797"/>
              <a:ext cx="289313" cy="3975391"/>
            </a:xfrm>
            <a:custGeom>
              <a:avLst/>
              <a:gdLst/>
              <a:ahLst/>
              <a:cxnLst/>
              <a:rect l="l" t="t" r="r" b="b"/>
              <a:pathLst>
                <a:path w="1028048" h="1368152">
                  <a:moveTo>
                    <a:pt x="93554" y="0"/>
                  </a:moveTo>
                  <a:lnTo>
                    <a:pt x="1028048" y="0"/>
                  </a:lnTo>
                  <a:lnTo>
                    <a:pt x="243364" y="1368152"/>
                  </a:lnTo>
                  <a:lnTo>
                    <a:pt x="93554" y="1368152"/>
                  </a:lnTo>
                  <a:cubicBezTo>
                    <a:pt x="41886" y="1368152"/>
                    <a:pt x="0" y="1326266"/>
                    <a:pt x="0" y="1274598"/>
                  </a:cubicBezTo>
                  <a:lnTo>
                    <a:pt x="0" y="93554"/>
                  </a:lnTo>
                  <a:cubicBezTo>
                    <a:pt x="0" y="41886"/>
                    <a:pt x="41886" y="0"/>
                    <a:pt x="9355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24000"/>
                  </a:sys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altLang="ko-KR" sz="1600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2" name="모서리가 둥근 직사각형 121"/>
          <p:cNvSpPr/>
          <p:nvPr/>
        </p:nvSpPr>
        <p:spPr>
          <a:xfrm>
            <a:off x="6655934" y="1948920"/>
            <a:ext cx="1931534" cy="567557"/>
          </a:xfrm>
          <a:prstGeom prst="roundRect">
            <a:avLst>
              <a:gd name="adj" fmla="val 6838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algn="ctr" latinLnBrk="0">
              <a:spcBef>
                <a:spcPct val="0"/>
              </a:spcBef>
              <a:tabLst>
                <a:tab pos="7086600" algn="l"/>
              </a:tabLst>
              <a:defRPr/>
            </a:pPr>
            <a:endParaRPr lang="en-US" altLang="ko-KR" sz="10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655934" y="2582804"/>
            <a:ext cx="1931534" cy="3726595"/>
          </a:xfrm>
          <a:prstGeom prst="roundRect">
            <a:avLst>
              <a:gd name="adj" fmla="val 4617"/>
            </a:avLst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36000" tIns="0" rIns="36000" bIns="0" rtlCol="0" anchor="t"/>
          <a:lstStyle/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endParaRPr lang="en-US" altLang="ko-KR" sz="9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spcBef>
                <a:spcPct val="0"/>
              </a:spcBef>
              <a:tabLst>
                <a:tab pos="7086600" algn="l"/>
              </a:tabLst>
              <a:defRPr/>
            </a:pPr>
            <a:endParaRPr lang="en-US" altLang="ko-KR" sz="900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marL="72000" indent="-72000" latinLnBrk="0">
              <a:spcBef>
                <a:spcPct val="0"/>
              </a:spcBef>
              <a:buFont typeface="맑은 고딕" pitchFamily="50" charset="-127"/>
              <a:buChar char="-"/>
              <a:tabLst>
                <a:tab pos="7086600" algn="l"/>
              </a:tabLst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모니터링 결과 공유로 감염병 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spcBef>
                <a:spcPct val="0"/>
              </a:spcBef>
              <a:tabLst>
                <a:tab pos="7086600" algn="l"/>
              </a:tabLst>
              <a:defRPr/>
            </a:pPr>
            <a:r>
              <a:rPr lang="en-US" altLang="ko-KR" sz="900" b="1" kern="0" dirty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확산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등 국가 비상상황 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spcBef>
                <a:spcPct val="0"/>
              </a:spcBef>
              <a:tabLst>
                <a:tab pos="7086600" algn="l"/>
              </a:tabLst>
              <a:defRPr/>
            </a:pPr>
            <a:r>
              <a:rPr lang="en-US" altLang="ko-KR" sz="900" b="1" kern="0" dirty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발생시 조기 대응 지원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spcBef>
                <a:spcPct val="0"/>
              </a:spcBef>
              <a:tabLst>
                <a:tab pos="7086600" algn="l"/>
              </a:tabLst>
              <a:defRPr/>
            </a:pPr>
            <a:endParaRPr lang="en-US" altLang="ko-KR" sz="900" b="1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spcBef>
                <a:spcPct val="0"/>
              </a:spcBef>
              <a:buFontTx/>
              <a:buChar char="-"/>
              <a:tabLst>
                <a:tab pos="7086600" algn="l"/>
              </a:tabLst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질병관리본부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국가 감염병 감시              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spcBef>
                <a:spcPct val="0"/>
              </a:spcBef>
              <a:tabLst>
                <a:tab pos="7086600" algn="l"/>
              </a:tabLst>
              <a:defRPr/>
            </a:pP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사업과 연계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및 상호 보완 운용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spcBef>
                <a:spcPct val="0"/>
              </a:spcBef>
              <a:tabLst>
                <a:tab pos="7086600" algn="l"/>
              </a:tabLst>
              <a:defRPr/>
            </a:pPr>
            <a:endParaRPr lang="en-US" altLang="ko-KR" sz="900" b="1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spcBef>
                <a:spcPct val="0"/>
              </a:spcBef>
              <a:tabLst>
                <a:tab pos="7086600" algn="l"/>
              </a:tabLst>
              <a:defRPr/>
            </a:pP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ko-KR" altLang="en-US" sz="900" b="1" kern="0" dirty="0" err="1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지자체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보건소 등 의료현장 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spcBef>
                <a:spcPct val="0"/>
              </a:spcBef>
              <a:tabLst>
                <a:tab pos="7086600" algn="l"/>
              </a:tabLst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 정보 공유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(DUR </a:t>
            </a:r>
            <a:r>
              <a:rPr lang="ko-KR" altLang="en-US" sz="900" b="1" kern="0" dirty="0" err="1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알리미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기능 강화</a:t>
            </a: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latinLnBrk="0">
              <a:spcBef>
                <a:spcPct val="0"/>
              </a:spcBef>
              <a:tabLst>
                <a:tab pos="7086600" algn="l"/>
              </a:tabLst>
              <a:defRPr/>
            </a:pPr>
            <a:endParaRPr lang="en-US" altLang="ko-KR" sz="900" b="1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spcBef>
                <a:spcPct val="0"/>
              </a:spcBef>
              <a:tabLst>
                <a:tab pos="7086600" algn="l"/>
              </a:tabLst>
              <a:defRPr/>
            </a:pPr>
            <a:r>
              <a:rPr lang="en-US" altLang="ko-KR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홍보채널을 통한 대국민 </a:t>
            </a:r>
            <a:endParaRPr lang="en-US" altLang="ko-KR" sz="900" b="1" kern="0" dirty="0" smtClean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  <a:p>
            <a:pPr latinLnBrk="0">
              <a:spcBef>
                <a:spcPct val="0"/>
              </a:spcBef>
              <a:tabLst>
                <a:tab pos="7086600" algn="l"/>
              </a:tabLst>
              <a:defRPr/>
            </a:pPr>
            <a:r>
              <a:rPr lang="ko-KR" altLang="en-US" sz="900" b="1" kern="0" dirty="0" smtClean="0">
                <a:ln w="3175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  건강정보 상시 제공</a:t>
            </a:r>
            <a:endParaRPr lang="en-US" altLang="ko-KR" sz="900" b="1" kern="0" dirty="0">
              <a:ln w="3175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직사각형 72"/>
          <p:cNvSpPr>
            <a:spLocks noChangeArrowheads="1"/>
          </p:cNvSpPr>
          <p:nvPr/>
        </p:nvSpPr>
        <p:spPr bwMode="auto">
          <a:xfrm>
            <a:off x="6753755" y="2115678"/>
            <a:ext cx="1735892" cy="24622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latinLnBrk="0">
              <a:defRPr/>
            </a:pPr>
            <a:r>
              <a:rPr lang="ko-KR" altLang="en-US" sz="1000" b="1" kern="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결과의 활용</a:t>
            </a:r>
            <a:endParaRPr lang="en-US" altLang="ko-KR" sz="1000" b="1" kern="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6" r="13140" b="11600"/>
          <a:stretch/>
        </p:blipFill>
        <p:spPr>
          <a:xfrm>
            <a:off x="6694872" y="3142524"/>
            <a:ext cx="1853657" cy="1269230"/>
          </a:xfrm>
          <a:prstGeom prst="rect">
            <a:avLst/>
          </a:prstGeom>
        </p:spPr>
      </p:pic>
      <p:sp>
        <p:nvSpPr>
          <p:cNvPr id="126" name="모서리가 둥근 직사각형 125"/>
          <p:cNvSpPr/>
          <p:nvPr/>
        </p:nvSpPr>
        <p:spPr>
          <a:xfrm>
            <a:off x="6753755" y="2714365"/>
            <a:ext cx="1735892" cy="362489"/>
          </a:xfrm>
          <a:prstGeom prst="roundRect">
            <a:avLst>
              <a:gd name="adj" fmla="val 4217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rgbClr val="0083CB"/>
            </a:solidFill>
            <a:prstDash val="solid"/>
          </a:ln>
          <a:effectLst>
            <a:outerShdw dist="381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000" b="1" kern="0" dirty="0" smtClean="0">
                <a:ln>
                  <a:solidFill>
                    <a:srgbClr val="00A5FF">
                      <a:alpha val="0"/>
                    </a:srgbClr>
                  </a:solidFill>
                </a:ln>
                <a:solidFill>
                  <a:srgbClr val="0083CB"/>
                </a:solidFill>
                <a:latin typeface="Arial" pitchFamily="34" charset="0"/>
                <a:cs typeface="Arial" pitchFamily="34" charset="0"/>
              </a:rPr>
              <a:t>GIS </a:t>
            </a:r>
            <a:r>
              <a:rPr lang="ko-KR" altLang="en-US" sz="1000" b="1" kern="0" dirty="0" smtClean="0">
                <a:ln>
                  <a:solidFill>
                    <a:srgbClr val="00A5FF">
                      <a:alpha val="0"/>
                    </a:srgbClr>
                  </a:solidFill>
                </a:ln>
                <a:solidFill>
                  <a:srgbClr val="0083CB"/>
                </a:solidFill>
                <a:latin typeface="Arial" pitchFamily="34" charset="0"/>
                <a:cs typeface="Arial" pitchFamily="34" charset="0"/>
              </a:rPr>
              <a:t>솔루션</a:t>
            </a:r>
            <a:r>
              <a:rPr lang="en-US" altLang="ko-KR" sz="1000" b="1" kern="0" dirty="0" smtClean="0">
                <a:ln>
                  <a:solidFill>
                    <a:srgbClr val="00A5FF">
                      <a:alpha val="0"/>
                    </a:srgbClr>
                  </a:solidFill>
                </a:ln>
                <a:solidFill>
                  <a:srgbClr val="0083CB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000" b="1" kern="0" dirty="0" err="1" smtClean="0">
                <a:ln>
                  <a:solidFill>
                    <a:srgbClr val="00A5FF">
                      <a:alpha val="0"/>
                    </a:srgbClr>
                  </a:solidFill>
                </a:ln>
                <a:solidFill>
                  <a:srgbClr val="0083CB"/>
                </a:solidFill>
                <a:latin typeface="Arial" pitchFamily="34" charset="0"/>
                <a:cs typeface="Arial" pitchFamily="34" charset="0"/>
              </a:rPr>
              <a:t>대시보드</a:t>
            </a:r>
            <a:r>
              <a:rPr lang="ko-KR" altLang="en-US" sz="1000" b="1" kern="0" dirty="0" smtClean="0">
                <a:ln>
                  <a:solidFill>
                    <a:srgbClr val="00A5FF">
                      <a:alpha val="0"/>
                    </a:srgbClr>
                  </a:solidFill>
                </a:ln>
                <a:solidFill>
                  <a:srgbClr val="0083CB"/>
                </a:solidFill>
                <a:latin typeface="Arial" pitchFamily="34" charset="0"/>
                <a:cs typeface="Arial" pitchFamily="34" charset="0"/>
              </a:rPr>
              <a:t> 등을 활용한 시각화 정보 제공</a:t>
            </a:r>
            <a:endParaRPr lang="ko-KR" altLang="en-US" sz="900" kern="0" dirty="0">
              <a:ln>
                <a:solidFill>
                  <a:srgbClr val="00A5FF">
                    <a:alpha val="0"/>
                  </a:srgbClr>
                </a:solidFill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31771" y="1167085"/>
            <a:ext cx="8866761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sz="1400" dirty="0" smtClean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/>
              </a:rPr>
              <a:t>심평원이 </a:t>
            </a:r>
            <a:r>
              <a:rPr lang="ko-KR" altLang="en-US" sz="14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/>
              </a:rPr>
              <a:t>원천 수집한 </a:t>
            </a:r>
            <a:r>
              <a:rPr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78BC"/>
                </a:solidFill>
                <a:latin typeface="맑은 고딕"/>
              </a:rPr>
              <a:t>전 국민 의료정보</a:t>
            </a:r>
            <a:r>
              <a:rPr lang="ko-KR" altLang="en-US" sz="14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/>
              </a:rPr>
              <a:t>와 </a:t>
            </a:r>
            <a:r>
              <a:rPr lang="ko-KR" altLang="en-US" sz="1400" dirty="0" smtClean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/>
              </a:rPr>
              <a:t>실시간성 의약품 처방정보를 바탕으로</a:t>
            </a:r>
            <a:endParaRPr lang="en-US" altLang="ko-KR" sz="1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맑은 고딕"/>
            </a:endParaRPr>
          </a:p>
          <a:p>
            <a:r>
              <a:rPr lang="en-US" altLang="ko-KR" sz="1400" b="1" dirty="0" smtClean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78BC"/>
                </a:solidFill>
                <a:latin typeface="맑은 고딕"/>
              </a:rPr>
              <a:t>24</a:t>
            </a:r>
            <a:r>
              <a:rPr lang="ko-KR" altLang="en-US" sz="1400" b="1" dirty="0" smtClean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78BC"/>
                </a:solidFill>
                <a:latin typeface="맑은 고딕"/>
              </a:rPr>
              <a:t>시간 상시 감염병</a:t>
            </a:r>
            <a:r>
              <a:rPr lang="en-US" altLang="ko-KR" sz="1400" b="1" dirty="0" smtClean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78BC"/>
                </a:solidFill>
                <a:latin typeface="맑은 고딕"/>
              </a:rPr>
              <a:t>-</a:t>
            </a:r>
            <a:r>
              <a:rPr lang="ko-KR" altLang="en-US" sz="1400" b="1" dirty="0" smtClean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78BC"/>
                </a:solidFill>
                <a:latin typeface="맑은 고딕"/>
              </a:rPr>
              <a:t>의료자원</a:t>
            </a:r>
            <a:r>
              <a:rPr lang="en-US" altLang="ko-KR" sz="1400" b="1" dirty="0" smtClean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78BC"/>
                </a:solidFill>
                <a:latin typeface="맑은 고딕"/>
              </a:rPr>
              <a:t>-</a:t>
            </a:r>
            <a:r>
              <a:rPr lang="ko-KR" altLang="en-US" sz="1400" b="1" dirty="0" smtClean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78BC"/>
                </a:solidFill>
                <a:latin typeface="맑은 고딕"/>
              </a:rPr>
              <a:t>의약품 연계</a:t>
            </a:r>
            <a:r>
              <a:rPr lang="ko-KR" altLang="en-US" sz="1400" dirty="0" smtClean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/>
              </a:rPr>
              <a:t> 모니터링을 통한 </a:t>
            </a:r>
            <a:r>
              <a:rPr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맑은 고딕"/>
              </a:rPr>
              <a:t>의료정보 종합 모니터링 시스템 구축</a:t>
            </a:r>
            <a:endParaRPr lang="en-US" altLang="ko-KR" sz="14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FF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74602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사업 기대효과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276999"/>
          </a:xfrm>
        </p:spPr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플래그십</a:t>
            </a:r>
            <a:r>
              <a:rPr lang="ko-KR" altLang="en-US" dirty="0" smtClean="0"/>
              <a:t> 시범사업</a:t>
            </a:r>
            <a:endParaRPr lang="ko-KR" altLang="en-US" dirty="0"/>
          </a:p>
        </p:txBody>
      </p:sp>
      <p:sp>
        <p:nvSpPr>
          <p:cNvPr id="6" name="슬라이드 번호 개체 틀 19"/>
          <p:cNvSpPr txBox="1">
            <a:spLocks/>
          </p:cNvSpPr>
          <p:nvPr/>
        </p:nvSpPr>
        <p:spPr>
          <a:xfrm>
            <a:off x="6948330" y="6520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200" kern="1200" spc="-5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775A1A-91FD-41EB-90C5-020A738C7BFD}" type="slidenum">
              <a:rPr lang="en-US" altLang="ko-KR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</a:t>
            </a:fld>
            <a:endParaRPr lang="en-US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42435" y="1247852"/>
            <a:ext cx="3888540" cy="5277578"/>
          </a:xfrm>
          <a:prstGeom prst="roundRect">
            <a:avLst>
              <a:gd name="adj" fmla="val 1916"/>
            </a:avLst>
          </a:prstGeom>
          <a:solidFill>
            <a:schemeClr val="tx2">
              <a:lumMod val="20000"/>
              <a:lumOff val="80000"/>
              <a:alpha val="50196"/>
            </a:schemeClr>
          </a:solidFill>
          <a:ln w="6350">
            <a:solidFill>
              <a:schemeClr val="tx2"/>
            </a:solidFill>
          </a:ln>
        </p:spPr>
        <p:txBody>
          <a:bodyPr wrap="square" tIns="432000">
            <a:noAutofit/>
          </a:bodyPr>
          <a:lstStyle/>
          <a:p>
            <a:pPr marL="92075" indent="-92075" fontAlgn="base" latinLnBrk="0">
              <a:buFont typeface="Arial" panose="020B0604020202020204" pitchFamily="34" charset="0"/>
              <a:buChar char="•"/>
            </a:pPr>
            <a:endParaRPr lang="ko-KR" altLang="en-US" sz="1200" b="1" spc="-5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Text Box 90"/>
          <p:cNvSpPr txBox="1">
            <a:spLocks noChangeArrowheads="1"/>
          </p:cNvSpPr>
          <p:nvPr/>
        </p:nvSpPr>
        <p:spPr bwMode="auto">
          <a:xfrm>
            <a:off x="350985" y="1031828"/>
            <a:ext cx="3649267" cy="432048"/>
          </a:xfrm>
          <a:prstGeom prst="roundRect">
            <a:avLst>
              <a:gd name="adj" fmla="val 3273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44000">
                <a:schemeClr val="tx2"/>
              </a:gs>
              <a:gs pos="5200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 w="9525" cmpd="sng">
            <a:gradFill>
              <a:gsLst>
                <a:gs pos="0">
                  <a:schemeClr val="tx2"/>
                </a:gs>
                <a:gs pos="50000">
                  <a:schemeClr val="tx2">
                    <a:lumMod val="20000"/>
                    <a:lumOff val="80000"/>
                  </a:schemeClr>
                </a:gs>
                <a:gs pos="100000">
                  <a:schemeClr val="tx2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  <a:scene3d>
              <a:camera prst="orthographicFront"/>
              <a:lightRig rig="threePt" dir="t"/>
            </a:scene3d>
            <a:sp3d>
              <a:contourClr>
                <a:srgbClr val="101A38"/>
              </a:contourClr>
            </a:sp3d>
          </a:bodyPr>
          <a:lstStyle/>
          <a:p>
            <a:pPr algn="ctr" eaLnBrk="0" fontAlgn="base" latinLnBrk="0" hangingPunct="0">
              <a:defRPr/>
            </a:pPr>
            <a:r>
              <a:rPr lang="en-US" altLang="ko-KR" sz="2400" kern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>
                  <a:outerShdw blurRad="190500" dir="2700000" algn="tl" rotWithShape="0">
                    <a:prstClr val="black"/>
                  </a:outerShdw>
                </a:effectLst>
                <a:cs typeface="HY헤드라인M"/>
              </a:rPr>
              <a:t>As-Is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4635045" y="1196690"/>
            <a:ext cx="4294366" cy="5328740"/>
          </a:xfrm>
          <a:prstGeom prst="roundRect">
            <a:avLst>
              <a:gd name="adj" fmla="val 1916"/>
            </a:avLst>
          </a:prstGeom>
          <a:solidFill>
            <a:schemeClr val="bg2">
              <a:lumMod val="90000"/>
              <a:alpha val="50196"/>
            </a:schemeClr>
          </a:solidFill>
          <a:ln w="6350">
            <a:solidFill>
              <a:schemeClr val="tx2"/>
            </a:solidFill>
          </a:ln>
        </p:spPr>
        <p:txBody>
          <a:bodyPr wrap="square" tIns="432000">
            <a:noAutofit/>
          </a:bodyPr>
          <a:lstStyle/>
          <a:p>
            <a:pPr marL="92075" indent="-92075" fontAlgn="base" latinLnBrk="0">
              <a:buFont typeface="Arial" panose="020B0604020202020204" pitchFamily="34" charset="0"/>
              <a:buChar char="•"/>
            </a:pPr>
            <a:endParaRPr lang="ko-KR" altLang="en-US" sz="1200" b="1" spc="-5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 Box 90"/>
          <p:cNvSpPr txBox="1">
            <a:spLocks noChangeArrowheads="1"/>
          </p:cNvSpPr>
          <p:nvPr/>
        </p:nvSpPr>
        <p:spPr bwMode="auto">
          <a:xfrm>
            <a:off x="4779065" y="1031828"/>
            <a:ext cx="3960550" cy="432048"/>
          </a:xfrm>
          <a:prstGeom prst="roundRect">
            <a:avLst>
              <a:gd name="adj" fmla="val 3273"/>
            </a:avLst>
          </a:prstGeom>
          <a:gradFill>
            <a:gsLst>
              <a:gs pos="0">
                <a:srgbClr val="4FB7EB"/>
              </a:gs>
              <a:gs pos="44000">
                <a:srgbClr val="196CB7"/>
              </a:gs>
              <a:gs pos="52000">
                <a:srgbClr val="0D4685"/>
              </a:gs>
              <a:gs pos="100000">
                <a:srgbClr val="4398E5"/>
              </a:gs>
            </a:gsLst>
            <a:lin ang="5400000" scaled="0"/>
          </a:gra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  <a:scene3d>
              <a:camera prst="orthographicFront"/>
              <a:lightRig rig="threePt" dir="t"/>
            </a:scene3d>
            <a:sp3d>
              <a:contourClr>
                <a:srgbClr val="101A38"/>
              </a:contourClr>
            </a:sp3d>
          </a:bodyPr>
          <a:lstStyle/>
          <a:p>
            <a:pPr algn="ctr" fontAlgn="base">
              <a:defRPr/>
            </a:pPr>
            <a:r>
              <a:rPr lang="en-US" altLang="ko-KR" sz="240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FFFF00"/>
                </a:solidFill>
                <a:effectLst>
                  <a:outerShdw blurRad="190500" dir="2700000" algn="tl" rotWithShape="0">
                    <a:prstClr val="black"/>
                  </a:outerShdw>
                </a:effectLst>
              </a:rPr>
              <a:t>To-Be</a:t>
            </a:r>
          </a:p>
        </p:txBody>
      </p:sp>
      <p:grpSp>
        <p:nvGrpSpPr>
          <p:cNvPr id="7" name="그룹 14"/>
          <p:cNvGrpSpPr/>
          <p:nvPr/>
        </p:nvGrpSpPr>
        <p:grpSpPr>
          <a:xfrm>
            <a:off x="4010976" y="2904050"/>
            <a:ext cx="624069" cy="1944216"/>
            <a:chOff x="4283968" y="3284984"/>
            <a:chExt cx="561662" cy="1512168"/>
          </a:xfrm>
        </p:grpSpPr>
        <p:sp>
          <p:nvSpPr>
            <p:cNvPr id="82" name="오른쪽 화살표 81"/>
            <p:cNvSpPr/>
            <p:nvPr/>
          </p:nvSpPr>
          <p:spPr>
            <a:xfrm>
              <a:off x="4283968" y="3284984"/>
              <a:ext cx="432048" cy="1512168"/>
            </a:xfrm>
            <a:prstGeom prst="rightArrow">
              <a:avLst>
                <a:gd name="adj1" fmla="val 50000"/>
                <a:gd name="adj2" fmla="val 100000"/>
              </a:avLst>
            </a:prstGeom>
            <a:gradFill>
              <a:gsLst>
                <a:gs pos="0">
                  <a:schemeClr val="bg2">
                    <a:lumMod val="50000"/>
                    <a:alpha val="0"/>
                  </a:schemeClr>
                </a:gs>
                <a:gs pos="100000">
                  <a:schemeClr val="bg2">
                    <a:lumMod val="50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3" name="갈매기형 수장 82"/>
            <p:cNvSpPr/>
            <p:nvPr/>
          </p:nvSpPr>
          <p:spPr>
            <a:xfrm>
              <a:off x="4413582" y="3429000"/>
              <a:ext cx="432048" cy="1224136"/>
            </a:xfrm>
            <a:prstGeom prst="chevron">
              <a:avLst>
                <a:gd name="adj" fmla="val 83863"/>
              </a:avLst>
            </a:prstGeom>
            <a:gradFill>
              <a:gsLst>
                <a:gs pos="0">
                  <a:schemeClr val="bg2">
                    <a:lumMod val="50000"/>
                    <a:alpha val="0"/>
                  </a:schemeClr>
                </a:gs>
                <a:gs pos="50000">
                  <a:schemeClr val="bg2">
                    <a:lumMod val="50000"/>
                    <a:alpha val="50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455" y="1584686"/>
            <a:ext cx="439249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latinLnBrk="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감염병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3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종 모니터링</a:t>
            </a:r>
            <a:endParaRPr lang="en-US" altLang="ko-KR" sz="14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-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인플루엔자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수족구병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ko-KR" altLang="en-US" sz="12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쯔쯔가무시증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endParaRPr lang="en-US" altLang="ko-KR" sz="11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endParaRPr lang="en-US" altLang="ko-KR" sz="105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177800" indent="-177800" latinLnBrk="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감염병 조기 감지 모델 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– 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동행지수</a:t>
            </a:r>
            <a:endParaRPr lang="en-US" altLang="ko-KR" sz="14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-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감염병 조기감지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(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일 단위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)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를 통한 빠른 대처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endParaRPr lang="en-US" altLang="ko-KR" sz="14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177800" indent="-177800" latinLnBrk="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사용자가 정보 습득에 어려움</a:t>
            </a:r>
            <a:endParaRPr lang="en-US" altLang="ko-KR" sz="14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177800" indent="-177800" latinLnBrk="0"/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-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사용자가 직접 화면을 조작해서 정보 습득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177800" indent="-177800" latinLnBrk="0"/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5146" y="1556740"/>
            <a:ext cx="431946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latinLnBrk="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의료정보 종합 모니터링</a:t>
            </a:r>
            <a:endParaRPr lang="en-US" altLang="ko-KR" sz="1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-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감염병 모니터링 대상 확대 및 관리 역량 강화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-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의료영역 전반에 대한 서비스 </a:t>
            </a:r>
            <a:r>
              <a:rPr lang="ko-KR" altLang="en-US" sz="12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콘텐츠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추가 개발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177800" indent="-177800" latinLnBrk="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감염병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발생 예측 모델 개발 </a:t>
            </a:r>
            <a:r>
              <a:rPr lang="en-US" altLang="ko-KR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- </a:t>
            </a: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선행지수</a:t>
            </a:r>
            <a:endParaRPr lang="en-US" altLang="ko-KR" sz="14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- </a:t>
            </a:r>
            <a:r>
              <a:rPr lang="ko-KR" altLang="en-US" sz="12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감염병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발생 예측을 통한 사전 예방에 기여</a:t>
            </a: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</a:t>
            </a:r>
          </a:p>
          <a:p>
            <a:pPr marL="177800" indent="-177800" latinLnBrk="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사용자 편의를 위한 시각화 정보 제공</a:t>
            </a:r>
          </a:p>
          <a:p>
            <a:pPr latinLnBrk="0"/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-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시각화 화면 개선 및 기능 추가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-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모든 정보를 한눈에 볼 수 있는 통합 </a:t>
            </a:r>
            <a:r>
              <a:rPr lang="ko-KR" altLang="en-US" sz="12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대시보드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화면 개발   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  ☞ 빠른 의사결정 지원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177800" indent="-177800" latinLnBrk="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모니터링 정보 공유 채널 확대</a:t>
            </a:r>
            <a:endParaRPr lang="en-US" altLang="ko-KR" sz="1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r>
              <a:rPr lang="en-US" altLang="ko-KR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 - 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질병관리본부 국가 </a:t>
            </a:r>
            <a:r>
              <a:rPr lang="ko-KR" altLang="en-US" sz="12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감염병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감시사업과 연계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atinLnBrk="0"/>
            <a:r>
              <a:rPr lang="en-US" altLang="ko-KR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- DUR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시스템 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‘</a:t>
            </a:r>
            <a:r>
              <a:rPr lang="ko-KR" altLang="en-US" sz="12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알리미</a:t>
            </a:r>
            <a:r>
              <a:rPr lang="en-US" altLang="ko-KR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’</a:t>
            </a:r>
            <a:r>
              <a:rPr lang="ko-KR" altLang="en-US" sz="1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기능을 활용한 정보 공유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7413" name="_x160989536" descr="EMB000006544cc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455" y="4509150"/>
            <a:ext cx="3528490" cy="1944270"/>
          </a:xfrm>
          <a:prstGeom prst="rect">
            <a:avLst/>
          </a:prstGeom>
          <a:noFill/>
        </p:spPr>
      </p:pic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95" y="4581160"/>
            <a:ext cx="3648559" cy="18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64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A1A-91FD-41EB-90C5-020A738C7BFD}" type="slidenum">
              <a:rPr lang="en-US" altLang="ko-KR" smtClean="0"/>
              <a:pPr/>
              <a:t>9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추진 결과</a:t>
            </a:r>
            <a:endParaRPr lang="ko-KR" altLang="en-US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84210" y="125007"/>
            <a:ext cx="3059790" cy="498598"/>
          </a:xfrm>
        </p:spPr>
        <p:txBody>
          <a:bodyPr/>
          <a:lstStyle/>
          <a:p>
            <a:r>
              <a:rPr lang="en-US" altLang="ko-KR" dirty="0"/>
              <a:t>2017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err="1"/>
              <a:t>플래그십</a:t>
            </a:r>
            <a:r>
              <a:rPr lang="ko-KR" altLang="en-US" dirty="0"/>
              <a:t> 시범사업</a:t>
            </a:r>
          </a:p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32570" y="908650"/>
            <a:ext cx="82440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94" indent="-406394" latinLnBrk="0"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분석 개요①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" y="1052670"/>
            <a:ext cx="216973" cy="220713"/>
          </a:xfrm>
          <a:prstGeom prst="rect">
            <a:avLst/>
          </a:prstGeom>
        </p:spPr>
      </p:pic>
      <p:grpSp>
        <p:nvGrpSpPr>
          <p:cNvPr id="165" name="그룹 67"/>
          <p:cNvGrpSpPr/>
          <p:nvPr/>
        </p:nvGrpSpPr>
        <p:grpSpPr>
          <a:xfrm>
            <a:off x="6327392" y="3213059"/>
            <a:ext cx="2483970" cy="3240360"/>
            <a:chOff x="3086991" y="3024111"/>
            <a:chExt cx="4509345" cy="5592372"/>
          </a:xfrm>
        </p:grpSpPr>
        <p:sp>
          <p:nvSpPr>
            <p:cNvPr id="166" name="오각형 165"/>
            <p:cNvSpPr/>
            <p:nvPr/>
          </p:nvSpPr>
          <p:spPr>
            <a:xfrm>
              <a:off x="3131840" y="3068958"/>
              <a:ext cx="4464496" cy="5547525"/>
            </a:xfrm>
            <a:prstGeom prst="homePlate">
              <a:avLst>
                <a:gd name="adj" fmla="val 0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67" name="오각형 166"/>
            <p:cNvSpPr/>
            <p:nvPr/>
          </p:nvSpPr>
          <p:spPr>
            <a:xfrm>
              <a:off x="3086991" y="3024111"/>
              <a:ext cx="4464496" cy="5548142"/>
            </a:xfrm>
            <a:prstGeom prst="homePlate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4E5B6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68" name="그룹 67"/>
          <p:cNvGrpSpPr/>
          <p:nvPr/>
        </p:nvGrpSpPr>
        <p:grpSpPr>
          <a:xfrm>
            <a:off x="3222000" y="3212737"/>
            <a:ext cx="3006230" cy="3240360"/>
            <a:chOff x="3086991" y="3024111"/>
            <a:chExt cx="4509345" cy="5592372"/>
          </a:xfrm>
        </p:grpSpPr>
        <p:sp>
          <p:nvSpPr>
            <p:cNvPr id="169" name="오각형 168"/>
            <p:cNvSpPr/>
            <p:nvPr/>
          </p:nvSpPr>
          <p:spPr>
            <a:xfrm>
              <a:off x="3131840" y="3068958"/>
              <a:ext cx="4464496" cy="5547525"/>
            </a:xfrm>
            <a:prstGeom prst="homePlate">
              <a:avLst>
                <a:gd name="adj" fmla="val 0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70" name="오각형 169"/>
            <p:cNvSpPr/>
            <p:nvPr/>
          </p:nvSpPr>
          <p:spPr>
            <a:xfrm>
              <a:off x="3086991" y="3024111"/>
              <a:ext cx="4464496" cy="5548142"/>
            </a:xfrm>
            <a:prstGeom prst="homePlate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4E5B6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71" name="그룹 67"/>
          <p:cNvGrpSpPr/>
          <p:nvPr/>
        </p:nvGrpSpPr>
        <p:grpSpPr>
          <a:xfrm>
            <a:off x="217612" y="3213060"/>
            <a:ext cx="2700000" cy="3240360"/>
            <a:chOff x="3086991" y="3024111"/>
            <a:chExt cx="4509345" cy="5592372"/>
          </a:xfrm>
        </p:grpSpPr>
        <p:sp>
          <p:nvSpPr>
            <p:cNvPr id="172" name="오각형 171"/>
            <p:cNvSpPr/>
            <p:nvPr/>
          </p:nvSpPr>
          <p:spPr>
            <a:xfrm>
              <a:off x="3131840" y="3068958"/>
              <a:ext cx="4464496" cy="5547525"/>
            </a:xfrm>
            <a:prstGeom prst="homePlate">
              <a:avLst>
                <a:gd name="adj" fmla="val 0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73" name="오각형 172"/>
            <p:cNvSpPr/>
            <p:nvPr/>
          </p:nvSpPr>
          <p:spPr>
            <a:xfrm>
              <a:off x="3086991" y="3024111"/>
              <a:ext cx="4464496" cy="5548142"/>
            </a:xfrm>
            <a:prstGeom prst="homePlate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4E5B6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174" name="모서리가 둥근 직사각형 173"/>
          <p:cNvSpPr/>
          <p:nvPr/>
        </p:nvSpPr>
        <p:spPr>
          <a:xfrm>
            <a:off x="230674" y="2275939"/>
            <a:ext cx="2700000" cy="288032"/>
          </a:xfrm>
          <a:prstGeom prst="roundRect">
            <a:avLst>
              <a:gd name="adj" fmla="val 0"/>
            </a:avLst>
          </a:prstGeom>
          <a:solidFill>
            <a:srgbClr val="4E5B6F">
              <a:lumMod val="50000"/>
            </a:srgbClr>
          </a:solidFill>
          <a:ln w="12700" cap="flat" cmpd="sng" algn="ctr">
            <a:solidFill>
              <a:srgbClr val="4E5B6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DATA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19075" y="2635979"/>
            <a:ext cx="27146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진료정보와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DUR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정보를 수집하여 분석</a:t>
            </a: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50" b="1" kern="0" dirty="0">
                <a:solidFill>
                  <a:sysClr val="windowText" lastClr="000000"/>
                </a:solidFill>
              </a:rPr>
              <a:t>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및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모형 개발을 수행</a:t>
            </a: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TextBox 3"/>
          <p:cNvSpPr txBox="1"/>
          <p:nvPr/>
        </p:nvSpPr>
        <p:spPr>
          <a:xfrm>
            <a:off x="486749" y="3645107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기본진료내역</a:t>
            </a:r>
            <a:endParaRPr kumimoji="0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(TWJHC200)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모서리가 둥근 직사각형 4"/>
          <p:cNvSpPr/>
          <p:nvPr/>
        </p:nvSpPr>
        <p:spPr>
          <a:xfrm>
            <a:off x="323850" y="5013259"/>
            <a:ext cx="2447950" cy="1368152"/>
          </a:xfrm>
          <a:prstGeom prst="roundRect">
            <a:avLst>
              <a:gd name="adj" fmla="val 3256"/>
            </a:avLst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8" name="TextBox 5"/>
          <p:cNvSpPr txBox="1"/>
          <p:nvPr/>
        </p:nvSpPr>
        <p:spPr>
          <a:xfrm>
            <a:off x="1548643" y="3645107"/>
            <a:ext cx="11272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의약품처방내역</a:t>
            </a:r>
            <a:endParaRPr kumimoji="0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(TWJHC530)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79" name="그룹 133"/>
          <p:cNvGrpSpPr/>
          <p:nvPr/>
        </p:nvGrpSpPr>
        <p:grpSpPr>
          <a:xfrm>
            <a:off x="539552" y="4091430"/>
            <a:ext cx="864096" cy="694173"/>
            <a:chOff x="1475656" y="3861048"/>
            <a:chExt cx="864096" cy="694173"/>
          </a:xfrm>
        </p:grpSpPr>
        <p:grpSp>
          <p:nvGrpSpPr>
            <p:cNvPr id="180" name="그룹 9"/>
            <p:cNvGrpSpPr/>
            <p:nvPr/>
          </p:nvGrpSpPr>
          <p:grpSpPr>
            <a:xfrm>
              <a:off x="1475656" y="3861048"/>
              <a:ext cx="864096" cy="648072"/>
              <a:chOff x="1619672" y="2708920"/>
              <a:chExt cx="864096" cy="648072"/>
            </a:xfrm>
          </p:grpSpPr>
          <p:sp>
            <p:nvSpPr>
              <p:cNvPr id="185" name="원통 184"/>
              <p:cNvSpPr/>
              <p:nvPr/>
            </p:nvSpPr>
            <p:spPr>
              <a:xfrm>
                <a:off x="1619672" y="3140968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86" name="원통 185"/>
              <p:cNvSpPr/>
              <p:nvPr/>
            </p:nvSpPr>
            <p:spPr>
              <a:xfrm>
                <a:off x="1619672" y="2996952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87" name="원통 186"/>
              <p:cNvSpPr/>
              <p:nvPr/>
            </p:nvSpPr>
            <p:spPr>
              <a:xfrm>
                <a:off x="1619672" y="2852936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88" name="원통 187"/>
              <p:cNvSpPr/>
              <p:nvPr/>
            </p:nvSpPr>
            <p:spPr>
              <a:xfrm>
                <a:off x="1619672" y="2708920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181" name="TextBox 180"/>
            <p:cNvSpPr txBox="1"/>
            <p:nvPr/>
          </p:nvSpPr>
          <p:spPr>
            <a:xfrm>
              <a:off x="1581572" y="3889623"/>
              <a:ext cx="64807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성별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581572" y="4042692"/>
              <a:ext cx="64807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연령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1582820" y="4186708"/>
              <a:ext cx="64807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지역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582820" y="4339777"/>
              <a:ext cx="64807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상병코드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9" name="그룹 131"/>
          <p:cNvGrpSpPr/>
          <p:nvPr/>
        </p:nvGrpSpPr>
        <p:grpSpPr>
          <a:xfrm>
            <a:off x="1691680" y="4091430"/>
            <a:ext cx="864096" cy="705805"/>
            <a:chOff x="1475656" y="5301208"/>
            <a:chExt cx="864096" cy="705805"/>
          </a:xfrm>
        </p:grpSpPr>
        <p:grpSp>
          <p:nvGrpSpPr>
            <p:cNvPr id="190" name="그룹 14"/>
            <p:cNvGrpSpPr/>
            <p:nvPr/>
          </p:nvGrpSpPr>
          <p:grpSpPr>
            <a:xfrm>
              <a:off x="1475656" y="5301208"/>
              <a:ext cx="864096" cy="648072"/>
              <a:chOff x="1772072" y="2861320"/>
              <a:chExt cx="864096" cy="648072"/>
            </a:xfrm>
          </p:grpSpPr>
          <p:sp>
            <p:nvSpPr>
              <p:cNvPr id="195" name="원통 194"/>
              <p:cNvSpPr/>
              <p:nvPr/>
            </p:nvSpPr>
            <p:spPr>
              <a:xfrm>
                <a:off x="1772072" y="3293368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96" name="원통 195"/>
              <p:cNvSpPr/>
              <p:nvPr/>
            </p:nvSpPr>
            <p:spPr>
              <a:xfrm>
                <a:off x="1772072" y="3149352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97" name="원통 196"/>
              <p:cNvSpPr/>
              <p:nvPr/>
            </p:nvSpPr>
            <p:spPr>
              <a:xfrm>
                <a:off x="1772072" y="3005336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98" name="원통 197"/>
              <p:cNvSpPr/>
              <p:nvPr/>
            </p:nvSpPr>
            <p:spPr>
              <a:xfrm>
                <a:off x="1772072" y="2861320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1547586" y="5341415"/>
              <a:ext cx="746351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처방약 개수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547664" y="5494484"/>
              <a:ext cx="73943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의약품 성분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593345" y="5638500"/>
              <a:ext cx="64807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약효 코드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593345" y="5791569"/>
              <a:ext cx="64807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기타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9" name="TextBox 3"/>
          <p:cNvSpPr txBox="1"/>
          <p:nvPr/>
        </p:nvSpPr>
        <p:spPr>
          <a:xfrm>
            <a:off x="491739" y="5445307"/>
            <a:ext cx="9957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점검내역</a:t>
            </a:r>
            <a:endParaRPr kumimoji="0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(TWDUC111)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00" name="그룹 138"/>
          <p:cNvGrpSpPr/>
          <p:nvPr/>
        </p:nvGrpSpPr>
        <p:grpSpPr>
          <a:xfrm>
            <a:off x="1691680" y="5517315"/>
            <a:ext cx="864096" cy="694173"/>
            <a:chOff x="1475656" y="3861048"/>
            <a:chExt cx="864096" cy="694173"/>
          </a:xfrm>
        </p:grpSpPr>
        <p:grpSp>
          <p:nvGrpSpPr>
            <p:cNvPr id="201" name="그룹 9"/>
            <p:cNvGrpSpPr/>
            <p:nvPr/>
          </p:nvGrpSpPr>
          <p:grpSpPr>
            <a:xfrm>
              <a:off x="1475656" y="3861048"/>
              <a:ext cx="864096" cy="648072"/>
              <a:chOff x="1619672" y="2708920"/>
              <a:chExt cx="864096" cy="648072"/>
            </a:xfrm>
          </p:grpSpPr>
          <p:sp>
            <p:nvSpPr>
              <p:cNvPr id="206" name="원통 205"/>
              <p:cNvSpPr/>
              <p:nvPr/>
            </p:nvSpPr>
            <p:spPr>
              <a:xfrm>
                <a:off x="1619672" y="3140968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7" name="원통 206"/>
              <p:cNvSpPr/>
              <p:nvPr/>
            </p:nvSpPr>
            <p:spPr>
              <a:xfrm>
                <a:off x="1619672" y="2996952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8" name="원통 207"/>
              <p:cNvSpPr/>
              <p:nvPr/>
            </p:nvSpPr>
            <p:spPr>
              <a:xfrm>
                <a:off x="1619672" y="2852936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9" name="원통 208"/>
              <p:cNvSpPr/>
              <p:nvPr/>
            </p:nvSpPr>
            <p:spPr>
              <a:xfrm>
                <a:off x="1619672" y="2708920"/>
                <a:ext cx="864096" cy="216024"/>
              </a:xfrm>
              <a:prstGeom prst="can">
                <a:avLst/>
              </a:prstGeom>
              <a:solidFill>
                <a:srgbClr val="4E5B6F">
                  <a:lumMod val="50000"/>
                </a:srgbClr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202" name="TextBox 201"/>
            <p:cNvSpPr txBox="1"/>
            <p:nvPr/>
          </p:nvSpPr>
          <p:spPr>
            <a:xfrm>
              <a:off x="1581572" y="3889623"/>
              <a:ext cx="64807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성별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581572" y="4042692"/>
              <a:ext cx="64807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연령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582820" y="4186708"/>
              <a:ext cx="64807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지역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547586" y="4339777"/>
              <a:ext cx="756876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의약품 성분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1463379" y="3500695"/>
            <a:ext cx="1308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기간 </a:t>
            </a:r>
            <a:r>
              <a:rPr kumimoji="0" lang="en-US" altLang="ko-KR" sz="8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2014.1~ 2016.12</a:t>
            </a:r>
            <a:endParaRPr kumimoji="0" lang="ko-KR" altLang="en-US" sz="8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452462" y="5156925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기간 </a:t>
            </a:r>
            <a:r>
              <a:rPr kumimoji="0" lang="en-US" altLang="ko-KR" sz="8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2017.1 ~ 2017.7</a:t>
            </a:r>
            <a:endParaRPr kumimoji="0" lang="ko-KR" altLang="en-US" sz="8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2" name="그룹 211"/>
          <p:cNvGrpSpPr/>
          <p:nvPr/>
        </p:nvGrpSpPr>
        <p:grpSpPr>
          <a:xfrm>
            <a:off x="467544" y="3244809"/>
            <a:ext cx="1656116" cy="253662"/>
            <a:chOff x="467544" y="3100710"/>
            <a:chExt cx="864006" cy="253662"/>
          </a:xfrm>
        </p:grpSpPr>
        <p:sp>
          <p:nvSpPr>
            <p:cNvPr id="213" name="이등변 삼각형 212"/>
            <p:cNvSpPr/>
            <p:nvPr/>
          </p:nvSpPr>
          <p:spPr>
            <a:xfrm>
              <a:off x="1046311" y="3100710"/>
              <a:ext cx="216000" cy="108000"/>
            </a:xfrm>
            <a:prstGeom prst="triangle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14" name="모서리가 둥근 직사각형 213"/>
            <p:cNvSpPr/>
            <p:nvPr/>
          </p:nvSpPr>
          <p:spPr>
            <a:xfrm>
              <a:off x="467544" y="3100710"/>
              <a:ext cx="864006" cy="253662"/>
            </a:xfrm>
            <a:prstGeom prst="roundRect">
              <a:avLst>
                <a:gd name="adj" fmla="val 0"/>
              </a:avLst>
            </a:prstGeom>
            <a:solidFill>
              <a:srgbClr val="EA157A"/>
            </a:solidFill>
            <a:ln w="12700" cap="flat" cmpd="sng" algn="ctr">
              <a:solidFill>
                <a:srgbClr val="EA157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진료정보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(</a:t>
              </a: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분석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DATA)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215" name="그룹 213"/>
          <p:cNvGrpSpPr/>
          <p:nvPr/>
        </p:nvGrpSpPr>
        <p:grpSpPr>
          <a:xfrm>
            <a:off x="467544" y="4903612"/>
            <a:ext cx="1584106" cy="253664"/>
            <a:chOff x="467544" y="3100710"/>
            <a:chExt cx="794767" cy="253662"/>
          </a:xfrm>
        </p:grpSpPr>
        <p:sp>
          <p:nvSpPr>
            <p:cNvPr id="216" name="이등변 삼각형 215"/>
            <p:cNvSpPr/>
            <p:nvPr/>
          </p:nvSpPr>
          <p:spPr>
            <a:xfrm>
              <a:off x="1046311" y="3100710"/>
              <a:ext cx="216000" cy="108000"/>
            </a:xfrm>
            <a:prstGeom prst="triangle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17" name="모서리가 둥근 직사각형 216"/>
            <p:cNvSpPr/>
            <p:nvPr/>
          </p:nvSpPr>
          <p:spPr>
            <a:xfrm>
              <a:off x="467544" y="3100710"/>
              <a:ext cx="683454" cy="253662"/>
            </a:xfrm>
            <a:prstGeom prst="roundRect">
              <a:avLst>
                <a:gd name="adj" fmla="val 0"/>
              </a:avLst>
            </a:prstGeom>
            <a:solidFill>
              <a:srgbClr val="EA157A"/>
            </a:solidFill>
            <a:ln w="12700" cap="flat" cmpd="sng" algn="ctr">
              <a:solidFill>
                <a:srgbClr val="EA157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DUR</a:t>
              </a: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정보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(</a:t>
              </a: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검증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DATA)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18" name="모서리가 둥근 직사각형 217"/>
          <p:cNvSpPr/>
          <p:nvPr/>
        </p:nvSpPr>
        <p:spPr>
          <a:xfrm>
            <a:off x="3215040" y="2275939"/>
            <a:ext cx="2941179" cy="288032"/>
          </a:xfrm>
          <a:prstGeom prst="roundRect">
            <a:avLst>
              <a:gd name="adj" fmla="val 0"/>
            </a:avLst>
          </a:prstGeom>
          <a:solidFill>
            <a:srgbClr val="4E5B6F">
              <a:lumMod val="50000"/>
            </a:srgbClr>
          </a:solidFill>
          <a:ln w="12700" cap="flat" cmpd="sng" algn="ctr">
            <a:solidFill>
              <a:srgbClr val="4E5B6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감염병 판별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9" name="모서리가 둥근 직사각형 218"/>
          <p:cNvSpPr/>
          <p:nvPr/>
        </p:nvSpPr>
        <p:spPr>
          <a:xfrm>
            <a:off x="6300240" y="2275939"/>
            <a:ext cx="2570794" cy="288032"/>
          </a:xfrm>
          <a:prstGeom prst="roundRect">
            <a:avLst>
              <a:gd name="adj" fmla="val 0"/>
            </a:avLst>
          </a:prstGeom>
          <a:solidFill>
            <a:srgbClr val="4E5B6F">
              <a:lumMod val="50000"/>
            </a:srgbClr>
          </a:solidFill>
          <a:ln w="12700" cap="flat" cmpd="sng" algn="ctr">
            <a:solidFill>
              <a:srgbClr val="4E5B6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감염병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단기 예측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20" name="직선 화살표 연결선 219"/>
          <p:cNvCxnSpPr>
            <a:endCxn id="221" idx="1"/>
          </p:cNvCxnSpPr>
          <p:nvPr/>
        </p:nvCxnSpPr>
        <p:spPr>
          <a:xfrm flipV="1">
            <a:off x="4572000" y="3501091"/>
            <a:ext cx="576108" cy="12231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ysDot"/>
            <a:tailEnd type="arrow"/>
          </a:ln>
          <a:effectLst/>
        </p:spPr>
      </p:cxnSp>
      <p:sp>
        <p:nvSpPr>
          <p:cNvPr id="221" name="모서리가 둥근 직사각형 220"/>
          <p:cNvSpPr/>
          <p:nvPr/>
        </p:nvSpPr>
        <p:spPr>
          <a:xfrm>
            <a:off x="5148108" y="3285067"/>
            <a:ext cx="1008112" cy="432048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cap="flat" cmpd="sng" algn="ctr">
            <a:solidFill>
              <a:sysClr val="window" lastClr="FFFFFF">
                <a:lumMod val="9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수족구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처방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22" name="직선 화살표 연결선 221"/>
          <p:cNvCxnSpPr>
            <a:endCxn id="223" idx="1"/>
          </p:cNvCxnSpPr>
          <p:nvPr/>
        </p:nvCxnSpPr>
        <p:spPr>
          <a:xfrm flipV="1">
            <a:off x="4644010" y="4076183"/>
            <a:ext cx="504098" cy="7201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ysDot"/>
            <a:tailEnd type="arrow"/>
          </a:ln>
          <a:effectLst/>
        </p:spPr>
      </p:cxnSp>
      <p:sp>
        <p:nvSpPr>
          <p:cNvPr id="223" name="모서리가 둥근 직사각형 222"/>
          <p:cNvSpPr/>
          <p:nvPr/>
        </p:nvSpPr>
        <p:spPr>
          <a:xfrm>
            <a:off x="5148108" y="3860159"/>
            <a:ext cx="1008112" cy="432048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cap="flat" cmpd="sng" algn="ctr">
            <a:solidFill>
              <a:sysClr val="window" lastClr="FFFFFF">
                <a:lumMod val="9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쯔쯔가무시증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처방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24" name="직선 화살표 연결선 223"/>
          <p:cNvCxnSpPr/>
          <p:nvPr/>
        </p:nvCxnSpPr>
        <p:spPr>
          <a:xfrm flipV="1">
            <a:off x="4716020" y="4796288"/>
            <a:ext cx="432087" cy="7201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ysDot"/>
            <a:tailEnd type="arrow"/>
          </a:ln>
          <a:effectLst/>
        </p:spPr>
      </p:cxnSp>
      <p:sp>
        <p:nvSpPr>
          <p:cNvPr id="225" name="모서리가 둥근 직사각형 224"/>
          <p:cNvSpPr/>
          <p:nvPr/>
        </p:nvSpPr>
        <p:spPr>
          <a:xfrm>
            <a:off x="5148108" y="4437195"/>
            <a:ext cx="1008112" cy="432048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cap="flat" cmpd="sng" algn="ctr">
            <a:solidFill>
              <a:sysClr val="window" lastClr="FFFFFF">
                <a:lumMod val="9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일플루엔자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처방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508148" y="4869243"/>
            <a:ext cx="366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27" name="직선 화살표 연결선 226"/>
          <p:cNvCxnSpPr>
            <a:endCxn id="228" idx="1"/>
          </p:cNvCxnSpPr>
          <p:nvPr/>
        </p:nvCxnSpPr>
        <p:spPr>
          <a:xfrm>
            <a:off x="4716063" y="5009426"/>
            <a:ext cx="432045" cy="11559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ysDot"/>
            <a:tailEnd type="arrow"/>
          </a:ln>
          <a:effectLst/>
        </p:spPr>
      </p:cxnSp>
      <p:sp>
        <p:nvSpPr>
          <p:cNvPr id="228" name="모서리가 둥근 직사각형 227"/>
          <p:cNvSpPr/>
          <p:nvPr/>
        </p:nvSpPr>
        <p:spPr>
          <a:xfrm>
            <a:off x="5148108" y="5949363"/>
            <a:ext cx="1008112" cy="432048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cap="flat" cmpd="sng" algn="ctr">
            <a:solidFill>
              <a:sysClr val="window" lastClr="FFFFFF">
                <a:lumMod val="9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N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29" name="이등변 삼각형 228"/>
          <p:cNvSpPr/>
          <p:nvPr/>
        </p:nvSpPr>
        <p:spPr>
          <a:xfrm rot="5400000">
            <a:off x="1439444" y="4725227"/>
            <a:ext cx="3240360" cy="216024"/>
          </a:xfrm>
          <a:prstGeom prst="triangle">
            <a:avLst/>
          </a:prstGeom>
          <a:gradFill flip="none" rotWithShape="1">
            <a:gsLst>
              <a:gs pos="20000">
                <a:sysClr val="window" lastClr="FFFFFF">
                  <a:lumMod val="50000"/>
                </a:sysClr>
              </a:gs>
              <a:gs pos="50000">
                <a:sysClr val="window" lastClr="FFFFFF">
                  <a:lumMod val="75000"/>
                </a:sysClr>
              </a:gs>
              <a:gs pos="100000">
                <a:sysClr val="window" lastClr="FFFFFF">
                  <a:lumMod val="95000"/>
                </a:sys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213217" y="2635979"/>
            <a:ext cx="293723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의약품 처방패턴 분석을 통해</a:t>
            </a:r>
            <a:r>
              <a:rPr kumimoji="0" lang="ko-KR" altLang="en-US" sz="105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데이터</a:t>
            </a: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5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50" b="1" kern="0" dirty="0" smtClean="0">
                <a:solidFill>
                  <a:sysClr val="windowText" lastClr="000000"/>
                </a:solidFill>
              </a:rPr>
              <a:t>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유입 시 </a:t>
            </a:r>
            <a:r>
              <a:rPr kumimoji="0" lang="ko-KR" altLang="en-US" sz="105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감염병임을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판별할 수 있는 판별 </a:t>
            </a: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5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50" b="1" kern="0" dirty="0" smtClean="0">
                <a:solidFill>
                  <a:sysClr val="windowText" lastClr="000000"/>
                </a:solidFill>
              </a:rPr>
              <a:t> 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모형 개발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6243486" y="2635979"/>
            <a:ext cx="279313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판별 모형을 통해 감염병으로 판별된 </a:t>
            </a: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5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50" b="1" kern="0" dirty="0" smtClean="0">
                <a:solidFill>
                  <a:sysClr val="windowText" lastClr="000000"/>
                </a:solidFill>
              </a:rPr>
              <a:t> 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각 </a:t>
            </a:r>
            <a:r>
              <a:rPr kumimoji="0" lang="ko-KR" altLang="en-US" sz="105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감염병별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데이터를 활용 향후 감염병</a:t>
            </a: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발생을 예측할 수 있는 모형 개발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2" name="그룹 212"/>
          <p:cNvGrpSpPr/>
          <p:nvPr/>
        </p:nvGrpSpPr>
        <p:grpSpPr>
          <a:xfrm>
            <a:off x="5208384" y="3239297"/>
            <a:ext cx="794767" cy="126831"/>
            <a:chOff x="467544" y="3100710"/>
            <a:chExt cx="794767" cy="253662"/>
          </a:xfrm>
        </p:grpSpPr>
        <p:sp>
          <p:nvSpPr>
            <p:cNvPr id="233" name="이등변 삼각형 232"/>
            <p:cNvSpPr/>
            <p:nvPr/>
          </p:nvSpPr>
          <p:spPr>
            <a:xfrm>
              <a:off x="1046311" y="3100710"/>
              <a:ext cx="216000" cy="108000"/>
            </a:xfrm>
            <a:prstGeom prst="triangle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34" name="모서리가 둥근 직사각형 233"/>
            <p:cNvSpPr/>
            <p:nvPr/>
          </p:nvSpPr>
          <p:spPr>
            <a:xfrm>
              <a:off x="467544" y="3100710"/>
              <a:ext cx="683454" cy="253662"/>
            </a:xfrm>
            <a:prstGeom prst="roundRect">
              <a:avLst>
                <a:gd name="adj" fmla="val 0"/>
              </a:avLst>
            </a:prstGeom>
            <a:solidFill>
              <a:srgbClr val="EA157A"/>
            </a:solidFill>
            <a:ln w="12700" cap="flat" cmpd="sng" algn="ctr">
              <a:solidFill>
                <a:srgbClr val="EA157A"/>
              </a:solidFill>
              <a:prstDash val="solid"/>
            </a:ln>
            <a:effectLst/>
          </p:spPr>
          <p:txBody>
            <a:bodyPr lIns="72000" r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판별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Data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235" name="그룹 212"/>
          <p:cNvGrpSpPr/>
          <p:nvPr/>
        </p:nvGrpSpPr>
        <p:grpSpPr>
          <a:xfrm>
            <a:off x="5220116" y="3823998"/>
            <a:ext cx="794767" cy="126831"/>
            <a:chOff x="467544" y="3100710"/>
            <a:chExt cx="794767" cy="253662"/>
          </a:xfrm>
        </p:grpSpPr>
        <p:sp>
          <p:nvSpPr>
            <p:cNvPr id="236" name="이등변 삼각형 235"/>
            <p:cNvSpPr/>
            <p:nvPr/>
          </p:nvSpPr>
          <p:spPr>
            <a:xfrm>
              <a:off x="1046311" y="3100710"/>
              <a:ext cx="216000" cy="108000"/>
            </a:xfrm>
            <a:prstGeom prst="triangle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37" name="모서리가 둥근 직사각형 236"/>
            <p:cNvSpPr/>
            <p:nvPr/>
          </p:nvSpPr>
          <p:spPr>
            <a:xfrm>
              <a:off x="467544" y="3100710"/>
              <a:ext cx="683454" cy="253662"/>
            </a:xfrm>
            <a:prstGeom prst="roundRect">
              <a:avLst>
                <a:gd name="adj" fmla="val 0"/>
              </a:avLst>
            </a:prstGeom>
            <a:solidFill>
              <a:srgbClr val="EA157A"/>
            </a:solidFill>
            <a:ln w="12700" cap="flat" cmpd="sng" algn="ctr">
              <a:solidFill>
                <a:srgbClr val="EA157A"/>
              </a:solidFill>
              <a:prstDash val="solid"/>
            </a:ln>
            <a:effectLst/>
          </p:spPr>
          <p:txBody>
            <a:bodyPr lIns="72000" r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판별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Data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238" name="그룹 212"/>
          <p:cNvGrpSpPr/>
          <p:nvPr/>
        </p:nvGrpSpPr>
        <p:grpSpPr>
          <a:xfrm>
            <a:off x="5229169" y="4391841"/>
            <a:ext cx="794767" cy="126831"/>
            <a:chOff x="467544" y="3100710"/>
            <a:chExt cx="794767" cy="253662"/>
          </a:xfrm>
        </p:grpSpPr>
        <p:sp>
          <p:nvSpPr>
            <p:cNvPr id="239" name="이등변 삼각형 238"/>
            <p:cNvSpPr/>
            <p:nvPr/>
          </p:nvSpPr>
          <p:spPr>
            <a:xfrm>
              <a:off x="1046311" y="3100710"/>
              <a:ext cx="216000" cy="108000"/>
            </a:xfrm>
            <a:prstGeom prst="triangle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0" name="모서리가 둥근 직사각형 239"/>
            <p:cNvSpPr/>
            <p:nvPr/>
          </p:nvSpPr>
          <p:spPr>
            <a:xfrm>
              <a:off x="467544" y="3100710"/>
              <a:ext cx="683454" cy="253662"/>
            </a:xfrm>
            <a:prstGeom prst="roundRect">
              <a:avLst>
                <a:gd name="adj" fmla="val 0"/>
              </a:avLst>
            </a:prstGeom>
            <a:solidFill>
              <a:srgbClr val="EA157A"/>
            </a:solidFill>
            <a:ln w="12700" cap="flat" cmpd="sng" algn="ctr">
              <a:solidFill>
                <a:srgbClr val="EA157A"/>
              </a:solidFill>
              <a:prstDash val="solid"/>
            </a:ln>
            <a:effectLst/>
          </p:spPr>
          <p:txBody>
            <a:bodyPr lIns="72000" r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판별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Data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241" name="그룹 212"/>
          <p:cNvGrpSpPr/>
          <p:nvPr/>
        </p:nvGrpSpPr>
        <p:grpSpPr>
          <a:xfrm>
            <a:off x="5202426" y="5903593"/>
            <a:ext cx="794767" cy="126831"/>
            <a:chOff x="467544" y="3100710"/>
            <a:chExt cx="794767" cy="253662"/>
          </a:xfrm>
        </p:grpSpPr>
        <p:sp>
          <p:nvSpPr>
            <p:cNvPr id="242" name="이등변 삼각형 241"/>
            <p:cNvSpPr/>
            <p:nvPr/>
          </p:nvSpPr>
          <p:spPr>
            <a:xfrm>
              <a:off x="1046311" y="3100710"/>
              <a:ext cx="216000" cy="108000"/>
            </a:xfrm>
            <a:prstGeom prst="triangle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3" name="모서리가 둥근 직사각형 242"/>
            <p:cNvSpPr/>
            <p:nvPr/>
          </p:nvSpPr>
          <p:spPr>
            <a:xfrm>
              <a:off x="467544" y="3100710"/>
              <a:ext cx="683454" cy="253662"/>
            </a:xfrm>
            <a:prstGeom prst="roundRect">
              <a:avLst>
                <a:gd name="adj" fmla="val 0"/>
              </a:avLst>
            </a:prstGeom>
            <a:solidFill>
              <a:srgbClr val="EA157A"/>
            </a:solidFill>
            <a:ln w="12700" cap="flat" cmpd="sng" algn="ctr">
              <a:solidFill>
                <a:srgbClr val="EA157A"/>
              </a:solidFill>
              <a:prstDash val="solid"/>
            </a:ln>
            <a:effectLst/>
          </p:spPr>
          <p:txBody>
            <a:bodyPr lIns="72000" r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판별 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Data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244" name="그룹 158"/>
          <p:cNvGrpSpPr/>
          <p:nvPr/>
        </p:nvGrpSpPr>
        <p:grpSpPr>
          <a:xfrm rot="10800000">
            <a:off x="7380356" y="4437195"/>
            <a:ext cx="1192437" cy="432000"/>
            <a:chOff x="6218366" y="4293096"/>
            <a:chExt cx="1089938" cy="432000"/>
          </a:xfrm>
        </p:grpSpPr>
        <p:sp>
          <p:nvSpPr>
            <p:cNvPr id="245" name="오각형 244"/>
            <p:cNvSpPr/>
            <p:nvPr/>
          </p:nvSpPr>
          <p:spPr>
            <a:xfrm>
              <a:off x="6228184" y="4293096"/>
              <a:ext cx="1080120" cy="432000"/>
            </a:xfrm>
            <a:prstGeom prst="homePlat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 rot="10800000">
              <a:off x="6218366" y="4320255"/>
              <a:ext cx="90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인플루엔자</a:t>
              </a:r>
              <a:endPara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발생 예측모형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7" name="그룹 159"/>
          <p:cNvGrpSpPr/>
          <p:nvPr/>
        </p:nvGrpSpPr>
        <p:grpSpPr>
          <a:xfrm rot="10800000">
            <a:off x="7380356" y="3843347"/>
            <a:ext cx="1192437" cy="432000"/>
            <a:chOff x="6218366" y="4293096"/>
            <a:chExt cx="1089938" cy="432000"/>
          </a:xfrm>
        </p:grpSpPr>
        <p:sp>
          <p:nvSpPr>
            <p:cNvPr id="248" name="오각형 247"/>
            <p:cNvSpPr/>
            <p:nvPr/>
          </p:nvSpPr>
          <p:spPr>
            <a:xfrm>
              <a:off x="6228184" y="4293096"/>
              <a:ext cx="1080120" cy="432000"/>
            </a:xfrm>
            <a:prstGeom prst="homePlat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 rot="10800000">
              <a:off x="6218366" y="4320255"/>
              <a:ext cx="90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쯔쯔가무시증</a:t>
              </a:r>
              <a:endPara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발생 예측모형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0" name="그룹 162"/>
          <p:cNvGrpSpPr/>
          <p:nvPr/>
        </p:nvGrpSpPr>
        <p:grpSpPr>
          <a:xfrm rot="10800000">
            <a:off x="7380356" y="3285067"/>
            <a:ext cx="1192437" cy="432000"/>
            <a:chOff x="6218366" y="4293096"/>
            <a:chExt cx="1089938" cy="432000"/>
          </a:xfrm>
        </p:grpSpPr>
        <p:sp>
          <p:nvSpPr>
            <p:cNvPr id="251" name="오각형 250"/>
            <p:cNvSpPr/>
            <p:nvPr/>
          </p:nvSpPr>
          <p:spPr>
            <a:xfrm>
              <a:off x="6228184" y="4293096"/>
              <a:ext cx="1080120" cy="432000"/>
            </a:xfrm>
            <a:prstGeom prst="homePlat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 rot="10800000">
              <a:off x="6218366" y="4320255"/>
              <a:ext cx="90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수족구</a:t>
              </a:r>
              <a:endPara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발생 예측모형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3" name="그룹 165"/>
          <p:cNvGrpSpPr/>
          <p:nvPr/>
        </p:nvGrpSpPr>
        <p:grpSpPr>
          <a:xfrm rot="10800000">
            <a:off x="7380359" y="5949411"/>
            <a:ext cx="1258681" cy="432000"/>
            <a:chOff x="6157816" y="4293096"/>
            <a:chExt cx="1150488" cy="432000"/>
          </a:xfrm>
        </p:grpSpPr>
        <p:sp>
          <p:nvSpPr>
            <p:cNvPr id="254" name="오각형 253"/>
            <p:cNvSpPr/>
            <p:nvPr/>
          </p:nvSpPr>
          <p:spPr>
            <a:xfrm>
              <a:off x="6228184" y="4293096"/>
              <a:ext cx="1080120" cy="432000"/>
            </a:xfrm>
            <a:prstGeom prst="homePlat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 rot="10800000">
              <a:off x="6157816" y="4320255"/>
              <a:ext cx="90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발생 예측모형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6" name="그룹 168"/>
          <p:cNvGrpSpPr/>
          <p:nvPr/>
        </p:nvGrpSpPr>
        <p:grpSpPr>
          <a:xfrm>
            <a:off x="6876297" y="3267283"/>
            <a:ext cx="662465" cy="449832"/>
            <a:chOff x="6948264" y="3123184"/>
            <a:chExt cx="720080" cy="449832"/>
          </a:xfrm>
        </p:grpSpPr>
        <p:grpSp>
          <p:nvGrpSpPr>
            <p:cNvPr id="257" name="그룹 84"/>
            <p:cNvGrpSpPr/>
            <p:nvPr/>
          </p:nvGrpSpPr>
          <p:grpSpPr>
            <a:xfrm>
              <a:off x="6948264" y="3123184"/>
              <a:ext cx="720080" cy="449832"/>
              <a:chOff x="6876256" y="3068960"/>
              <a:chExt cx="890839" cy="377824"/>
            </a:xfrm>
          </p:grpSpPr>
          <p:sp>
            <p:nvSpPr>
              <p:cNvPr id="259" name="타원 258"/>
              <p:cNvSpPr/>
              <p:nvPr/>
            </p:nvSpPr>
            <p:spPr>
              <a:xfrm>
                <a:off x="6902999" y="3086744"/>
                <a:ext cx="864096" cy="360040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f</a:t>
                </a:r>
                <a:r>
                  <a:rPr kumimoji="0" lang="en-US" altLang="ko-KR" sz="1000" b="0" i="0" u="none" strike="noStrike" kern="0" cap="none" spc="0" normalizeH="0" baseline="-2500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</a:t>
                </a: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(x)</a:t>
                </a: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6876256" y="3068960"/>
                <a:ext cx="864096" cy="36004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aphicFrame>
          <p:nvGraphicFramePr>
            <p:cNvPr id="258" name="개체 257"/>
            <p:cNvGraphicFramePr>
              <a:graphicFrameLocks noChangeAspect="1"/>
            </p:cNvGraphicFramePr>
            <p:nvPr/>
          </p:nvGraphicFramePr>
          <p:xfrm>
            <a:off x="6993528" y="3212976"/>
            <a:ext cx="620913" cy="2880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8" name="수식" r:id="rId4" imgW="368280" imgH="203040" progId="Equation.3">
                    <p:embed/>
                  </p:oleObj>
                </mc:Choice>
                <mc:Fallback>
                  <p:oleObj name="수식" r:id="rId4" imgW="3682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93528" y="3212976"/>
                          <a:ext cx="620913" cy="2880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1" name="그룹 169"/>
          <p:cNvGrpSpPr/>
          <p:nvPr/>
        </p:nvGrpSpPr>
        <p:grpSpPr>
          <a:xfrm>
            <a:off x="6876297" y="3843347"/>
            <a:ext cx="662465" cy="449832"/>
            <a:chOff x="6948264" y="3645024"/>
            <a:chExt cx="720080" cy="449832"/>
          </a:xfrm>
        </p:grpSpPr>
        <p:grpSp>
          <p:nvGrpSpPr>
            <p:cNvPr id="262" name="그룹 85"/>
            <p:cNvGrpSpPr/>
            <p:nvPr/>
          </p:nvGrpSpPr>
          <p:grpSpPr>
            <a:xfrm>
              <a:off x="6948264" y="3645024"/>
              <a:ext cx="720080" cy="449832"/>
              <a:chOff x="6876256" y="3068960"/>
              <a:chExt cx="890839" cy="377824"/>
            </a:xfrm>
          </p:grpSpPr>
          <p:sp>
            <p:nvSpPr>
              <p:cNvPr id="264" name="타원 263"/>
              <p:cNvSpPr/>
              <p:nvPr/>
            </p:nvSpPr>
            <p:spPr>
              <a:xfrm>
                <a:off x="6902999" y="3086744"/>
                <a:ext cx="864096" cy="360040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f</a:t>
                </a:r>
                <a:r>
                  <a:rPr kumimoji="0" lang="en-US" altLang="ko-KR" sz="1000" b="0" i="0" u="none" strike="noStrike" kern="0" cap="none" spc="0" normalizeH="0" baseline="-2500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</a:t>
                </a: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(x)</a:t>
                </a: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6876256" y="3068960"/>
                <a:ext cx="864096" cy="36004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aphicFrame>
          <p:nvGraphicFramePr>
            <p:cNvPr id="263" name="Object 3"/>
            <p:cNvGraphicFramePr>
              <a:graphicFrameLocks noChangeAspect="1"/>
            </p:cNvGraphicFramePr>
            <p:nvPr/>
          </p:nvGraphicFramePr>
          <p:xfrm>
            <a:off x="6972300" y="3735388"/>
            <a:ext cx="663575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" name="수식" r:id="rId6" imgW="393480" imgH="203040" progId="Equation.3">
                    <p:embed/>
                  </p:oleObj>
                </mc:Choice>
                <mc:Fallback>
                  <p:oleObj name="수식" r:id="rId6" imgW="393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72300" y="3735388"/>
                          <a:ext cx="663575" cy="2873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6" name="그룹 157"/>
          <p:cNvGrpSpPr/>
          <p:nvPr/>
        </p:nvGrpSpPr>
        <p:grpSpPr>
          <a:xfrm>
            <a:off x="6876297" y="4437195"/>
            <a:ext cx="662465" cy="449832"/>
            <a:chOff x="6948264" y="4221088"/>
            <a:chExt cx="720080" cy="449832"/>
          </a:xfrm>
        </p:grpSpPr>
        <p:grpSp>
          <p:nvGrpSpPr>
            <p:cNvPr id="267" name="그룹 88"/>
            <p:cNvGrpSpPr/>
            <p:nvPr/>
          </p:nvGrpSpPr>
          <p:grpSpPr>
            <a:xfrm>
              <a:off x="6948264" y="4221088"/>
              <a:ext cx="720080" cy="449832"/>
              <a:chOff x="6876256" y="3068960"/>
              <a:chExt cx="890839" cy="377824"/>
            </a:xfrm>
          </p:grpSpPr>
          <p:sp>
            <p:nvSpPr>
              <p:cNvPr id="269" name="타원 268"/>
              <p:cNvSpPr/>
              <p:nvPr/>
            </p:nvSpPr>
            <p:spPr>
              <a:xfrm>
                <a:off x="6902999" y="3086744"/>
                <a:ext cx="864096" cy="360040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f</a:t>
                </a:r>
                <a:r>
                  <a:rPr kumimoji="0" lang="en-US" altLang="ko-KR" sz="1000" b="0" i="0" u="none" strike="noStrike" kern="0" cap="none" spc="0" normalizeH="0" baseline="-2500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</a:t>
                </a: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(x)</a:t>
                </a: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6876256" y="3068960"/>
                <a:ext cx="864096" cy="36004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aphicFrame>
          <p:nvGraphicFramePr>
            <p:cNvPr id="268" name="Object 4"/>
            <p:cNvGraphicFramePr>
              <a:graphicFrameLocks noChangeAspect="1"/>
            </p:cNvGraphicFramePr>
            <p:nvPr/>
          </p:nvGraphicFramePr>
          <p:xfrm>
            <a:off x="6994525" y="4302125"/>
            <a:ext cx="642938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" name="수식" r:id="rId8" imgW="380880" imgH="203040" progId="Equation.3">
                    <p:embed/>
                  </p:oleObj>
                </mc:Choice>
                <mc:Fallback>
                  <p:oleObj name="수식" r:id="rId8" imgW="3808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94525" y="4302125"/>
                          <a:ext cx="642938" cy="287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1" name="그룹 170"/>
          <p:cNvGrpSpPr/>
          <p:nvPr/>
        </p:nvGrpSpPr>
        <p:grpSpPr>
          <a:xfrm>
            <a:off x="6876297" y="5940632"/>
            <a:ext cx="662465" cy="449832"/>
            <a:chOff x="7164288" y="5445224"/>
            <a:chExt cx="720080" cy="449832"/>
          </a:xfrm>
        </p:grpSpPr>
        <p:grpSp>
          <p:nvGrpSpPr>
            <p:cNvPr id="272" name="그룹 91"/>
            <p:cNvGrpSpPr/>
            <p:nvPr/>
          </p:nvGrpSpPr>
          <p:grpSpPr>
            <a:xfrm>
              <a:off x="7164288" y="5445224"/>
              <a:ext cx="720080" cy="449832"/>
              <a:chOff x="6876256" y="3068960"/>
              <a:chExt cx="890839" cy="377824"/>
            </a:xfrm>
          </p:grpSpPr>
          <p:sp>
            <p:nvSpPr>
              <p:cNvPr id="274" name="타원 273"/>
              <p:cNvSpPr/>
              <p:nvPr/>
            </p:nvSpPr>
            <p:spPr>
              <a:xfrm>
                <a:off x="6902999" y="3086744"/>
                <a:ext cx="864096" cy="360040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f</a:t>
                </a:r>
                <a:r>
                  <a:rPr kumimoji="0" lang="en-US" altLang="ko-KR" sz="1000" b="0" i="0" u="none" strike="noStrike" kern="0" cap="none" spc="0" normalizeH="0" baseline="-2500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</a:t>
                </a: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(x)</a:t>
                </a: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6876256" y="3068960"/>
                <a:ext cx="864096" cy="36004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aphicFrame>
          <p:nvGraphicFramePr>
            <p:cNvPr id="273" name="Object 5"/>
            <p:cNvGraphicFramePr>
              <a:graphicFrameLocks noChangeAspect="1"/>
            </p:cNvGraphicFramePr>
            <p:nvPr/>
          </p:nvGraphicFramePr>
          <p:xfrm>
            <a:off x="7216899" y="5527375"/>
            <a:ext cx="600075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1" name="수식" r:id="rId10" imgW="355320" imgH="203040" progId="Equation.3">
                    <p:embed/>
                  </p:oleObj>
                </mc:Choice>
                <mc:Fallback>
                  <p:oleObj name="수식" r:id="rId10" imgW="3553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16899" y="5527375"/>
                          <a:ext cx="600075" cy="287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6" name="그룹 175"/>
          <p:cNvGrpSpPr/>
          <p:nvPr/>
        </p:nvGrpSpPr>
        <p:grpSpPr>
          <a:xfrm>
            <a:off x="6084216" y="3429083"/>
            <a:ext cx="794872" cy="144016"/>
            <a:chOff x="5940152" y="3284984"/>
            <a:chExt cx="824810" cy="144016"/>
          </a:xfrm>
        </p:grpSpPr>
        <p:sp>
          <p:nvSpPr>
            <p:cNvPr id="277" name="타원 276"/>
            <p:cNvSpPr/>
            <p:nvPr/>
          </p:nvSpPr>
          <p:spPr>
            <a:xfrm>
              <a:off x="5940152" y="3284984"/>
              <a:ext cx="144016" cy="1440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278" name="직선 화살표 연결선 277"/>
            <p:cNvCxnSpPr/>
            <p:nvPr/>
          </p:nvCxnSpPr>
          <p:spPr>
            <a:xfrm>
              <a:off x="6008888" y="3366046"/>
              <a:ext cx="756074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EA157A"/>
              </a:solidFill>
              <a:prstDash val="sysDash"/>
              <a:headEnd type="oval" w="med" len="med"/>
              <a:tailEnd type="arrow"/>
            </a:ln>
            <a:effectLst/>
          </p:spPr>
        </p:cxnSp>
      </p:grpSp>
      <p:grpSp>
        <p:nvGrpSpPr>
          <p:cNvPr id="279" name="그룹 176"/>
          <p:cNvGrpSpPr/>
          <p:nvPr/>
        </p:nvGrpSpPr>
        <p:grpSpPr>
          <a:xfrm>
            <a:off x="6093263" y="4014200"/>
            <a:ext cx="794878" cy="144016"/>
            <a:chOff x="5940152" y="3284984"/>
            <a:chExt cx="864008" cy="144016"/>
          </a:xfrm>
        </p:grpSpPr>
        <p:sp>
          <p:nvSpPr>
            <p:cNvPr id="280" name="타원 279"/>
            <p:cNvSpPr/>
            <p:nvPr/>
          </p:nvSpPr>
          <p:spPr>
            <a:xfrm>
              <a:off x="5940152" y="3284984"/>
              <a:ext cx="144016" cy="1440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281" name="직선 화살표 연결선 280"/>
            <p:cNvCxnSpPr/>
            <p:nvPr/>
          </p:nvCxnSpPr>
          <p:spPr>
            <a:xfrm flipV="1">
              <a:off x="6012160" y="3352793"/>
              <a:ext cx="792000" cy="4199"/>
            </a:xfrm>
            <a:prstGeom prst="straightConnector1">
              <a:avLst/>
            </a:prstGeom>
            <a:noFill/>
            <a:ln w="15875" cap="flat" cmpd="sng" algn="ctr">
              <a:solidFill>
                <a:srgbClr val="EA157A"/>
              </a:solidFill>
              <a:prstDash val="sysDash"/>
              <a:headEnd type="oval" w="med" len="med"/>
              <a:tailEnd type="arrow"/>
            </a:ln>
            <a:effectLst/>
          </p:spPr>
        </p:cxnSp>
      </p:grpSp>
      <p:grpSp>
        <p:nvGrpSpPr>
          <p:cNvPr id="282" name="그룹 179"/>
          <p:cNvGrpSpPr/>
          <p:nvPr/>
        </p:nvGrpSpPr>
        <p:grpSpPr>
          <a:xfrm>
            <a:off x="6084210" y="4581211"/>
            <a:ext cx="794878" cy="144016"/>
            <a:chOff x="5940152" y="3284984"/>
            <a:chExt cx="864008" cy="144016"/>
          </a:xfrm>
        </p:grpSpPr>
        <p:sp>
          <p:nvSpPr>
            <p:cNvPr id="283" name="타원 282"/>
            <p:cNvSpPr/>
            <p:nvPr/>
          </p:nvSpPr>
          <p:spPr>
            <a:xfrm>
              <a:off x="5940152" y="3284984"/>
              <a:ext cx="144016" cy="1440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284" name="직선 화살표 연결선 283"/>
            <p:cNvCxnSpPr/>
            <p:nvPr/>
          </p:nvCxnSpPr>
          <p:spPr>
            <a:xfrm flipV="1">
              <a:off x="6012160" y="3352793"/>
              <a:ext cx="792000" cy="4199"/>
            </a:xfrm>
            <a:prstGeom prst="straightConnector1">
              <a:avLst/>
            </a:prstGeom>
            <a:noFill/>
            <a:ln w="15875" cap="flat" cmpd="sng" algn="ctr">
              <a:solidFill>
                <a:srgbClr val="EA157A"/>
              </a:solidFill>
              <a:prstDash val="sysDash"/>
              <a:headEnd type="oval" w="med" len="med"/>
              <a:tailEnd type="arrow"/>
            </a:ln>
            <a:effectLst/>
          </p:spPr>
        </p:cxnSp>
      </p:grpSp>
      <p:grpSp>
        <p:nvGrpSpPr>
          <p:cNvPr id="285" name="그룹 182"/>
          <p:cNvGrpSpPr/>
          <p:nvPr/>
        </p:nvGrpSpPr>
        <p:grpSpPr>
          <a:xfrm>
            <a:off x="6084210" y="6093379"/>
            <a:ext cx="794878" cy="144016"/>
            <a:chOff x="5940152" y="3284984"/>
            <a:chExt cx="864008" cy="144016"/>
          </a:xfrm>
        </p:grpSpPr>
        <p:sp>
          <p:nvSpPr>
            <p:cNvPr id="286" name="타원 285"/>
            <p:cNvSpPr/>
            <p:nvPr/>
          </p:nvSpPr>
          <p:spPr>
            <a:xfrm>
              <a:off x="5940152" y="3284984"/>
              <a:ext cx="144016" cy="1440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287" name="직선 화살표 연결선 286"/>
            <p:cNvCxnSpPr/>
            <p:nvPr/>
          </p:nvCxnSpPr>
          <p:spPr>
            <a:xfrm flipV="1">
              <a:off x="6012160" y="3352793"/>
              <a:ext cx="792000" cy="4199"/>
            </a:xfrm>
            <a:prstGeom prst="straightConnector1">
              <a:avLst/>
            </a:prstGeom>
            <a:noFill/>
            <a:ln w="15875" cap="flat" cmpd="sng" algn="ctr">
              <a:solidFill>
                <a:srgbClr val="EA157A"/>
              </a:solidFill>
              <a:prstDash val="sysDash"/>
              <a:headEnd type="oval" w="med" len="med"/>
              <a:tailEnd type="arrow"/>
            </a:ln>
            <a:effectLst/>
          </p:spPr>
        </p:cxnSp>
      </p:grpSp>
      <p:sp>
        <p:nvSpPr>
          <p:cNvPr id="288" name="TextBox 287"/>
          <p:cNvSpPr txBox="1"/>
          <p:nvPr/>
        </p:nvSpPr>
        <p:spPr>
          <a:xfrm>
            <a:off x="7956417" y="4869244"/>
            <a:ext cx="337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251400" y="1306174"/>
            <a:ext cx="8569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ㆍ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매일 생성되는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DUR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정보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(D-1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정보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)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를 활용하여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감염병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 발생을 조기에 감지 할 수 있는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감염병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 판별 모형 개발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C44A0"/>
              </a:solidFill>
              <a:effectLst/>
              <a:uLnTx/>
              <a:uFillTx/>
              <a:latin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   ※ DUR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정보는 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일일평균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 약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460</a:t>
            </a:r>
            <a:r>
              <a:rPr kumimoji="0" lang="ko-KR" alt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만건의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 의약품 처방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(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조제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)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데이터가 수집 됨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C44A0"/>
              </a:solidFill>
              <a:effectLst/>
              <a:uLnTx/>
              <a:uFillTx/>
              <a:latin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 err="1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맑은 고딕"/>
              </a:rPr>
              <a:t>ㆍ</a:t>
            </a:r>
            <a:r>
              <a:rPr lang="ko-KR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향후 발생을 예측할 수 있는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C44A0"/>
                </a:solidFill>
                <a:effectLst/>
                <a:uLnTx/>
                <a:uFillTx/>
                <a:latin typeface="맑은 고딕"/>
              </a:rPr>
              <a:t>감염병 예측 모형 개발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맑은 고딕"/>
              </a:rPr>
              <a:t>을 통해 신속한 대응으로 확산을 방지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맑은 고딕"/>
            </a:endParaRPr>
          </a:p>
        </p:txBody>
      </p:sp>
      <p:pic>
        <p:nvPicPr>
          <p:cNvPr id="290" name="그림 2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0" y="1052670"/>
            <a:ext cx="216973" cy="220713"/>
          </a:xfrm>
          <a:prstGeom prst="rect">
            <a:avLst/>
          </a:prstGeom>
        </p:spPr>
      </p:pic>
      <p:grpSp>
        <p:nvGrpSpPr>
          <p:cNvPr id="292" name="그룹 291"/>
          <p:cNvGrpSpPr/>
          <p:nvPr/>
        </p:nvGrpSpPr>
        <p:grpSpPr>
          <a:xfrm>
            <a:off x="4211950" y="4436239"/>
            <a:ext cx="648090" cy="665862"/>
            <a:chOff x="4211948" y="4275348"/>
            <a:chExt cx="720100" cy="665862"/>
          </a:xfrm>
        </p:grpSpPr>
        <p:grpSp>
          <p:nvGrpSpPr>
            <p:cNvPr id="293" name="그룹 85"/>
            <p:cNvGrpSpPr/>
            <p:nvPr/>
          </p:nvGrpSpPr>
          <p:grpSpPr>
            <a:xfrm>
              <a:off x="4211950" y="4275348"/>
              <a:ext cx="720080" cy="665862"/>
              <a:chOff x="6876256" y="3068960"/>
              <a:chExt cx="890839" cy="377824"/>
            </a:xfrm>
          </p:grpSpPr>
          <p:sp>
            <p:nvSpPr>
              <p:cNvPr id="295" name="타원 294"/>
              <p:cNvSpPr/>
              <p:nvPr/>
            </p:nvSpPr>
            <p:spPr>
              <a:xfrm>
                <a:off x="6902999" y="3086744"/>
                <a:ext cx="864096" cy="360040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f</a:t>
                </a:r>
                <a:r>
                  <a:rPr kumimoji="0" lang="en-US" altLang="ko-KR" sz="1000" b="0" i="0" u="none" strike="noStrike" kern="0" cap="none" spc="0" normalizeH="0" baseline="-2500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1</a:t>
                </a: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(x)</a:t>
                </a: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876256" y="3068960"/>
                <a:ext cx="864096" cy="36004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294" name="TextBox 293"/>
            <p:cNvSpPr txBox="1"/>
            <p:nvPr/>
          </p:nvSpPr>
          <p:spPr>
            <a:xfrm>
              <a:off x="4211948" y="4365130"/>
              <a:ext cx="7201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감염병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판별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7" name="그룹 296"/>
          <p:cNvGrpSpPr/>
          <p:nvPr/>
        </p:nvGrpSpPr>
        <p:grpSpPr>
          <a:xfrm>
            <a:off x="3347830" y="3716140"/>
            <a:ext cx="792110" cy="360049"/>
            <a:chOff x="-2412970" y="3212971"/>
            <a:chExt cx="936130" cy="360049"/>
          </a:xfrm>
        </p:grpSpPr>
        <p:sp>
          <p:nvSpPr>
            <p:cNvPr id="298" name="모서리가 둥근 직사각형 297"/>
            <p:cNvSpPr/>
            <p:nvPr/>
          </p:nvSpPr>
          <p:spPr>
            <a:xfrm>
              <a:off x="-2412970" y="3294348"/>
              <a:ext cx="936130" cy="27867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A, B, C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99" name="모서리가 둥근 직사각형 298"/>
            <p:cNvSpPr/>
            <p:nvPr/>
          </p:nvSpPr>
          <p:spPr>
            <a:xfrm>
              <a:off x="-2412970" y="3212971"/>
              <a:ext cx="720100" cy="144020"/>
            </a:xfrm>
            <a:prstGeom prst="roundRect">
              <a:avLst>
                <a:gd name="adj" fmla="val 0"/>
              </a:avLst>
            </a:prstGeom>
            <a:solidFill>
              <a:srgbClr val="EA157A"/>
            </a:solidFill>
            <a:ln w="12700" cap="flat" cmpd="sng" algn="ctr">
              <a:solidFill>
                <a:srgbClr val="EA157A"/>
              </a:solidFill>
              <a:prstDash val="solid"/>
            </a:ln>
            <a:effectLst/>
          </p:spPr>
          <p:txBody>
            <a:bodyPr lIns="72000" r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약처방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1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300" name="그룹 299"/>
          <p:cNvGrpSpPr/>
          <p:nvPr/>
        </p:nvGrpSpPr>
        <p:grpSpPr>
          <a:xfrm>
            <a:off x="3347830" y="4148200"/>
            <a:ext cx="792110" cy="360049"/>
            <a:chOff x="-2412970" y="3212971"/>
            <a:chExt cx="936130" cy="360049"/>
          </a:xfrm>
        </p:grpSpPr>
        <p:sp>
          <p:nvSpPr>
            <p:cNvPr id="301" name="모서리가 둥근 직사각형 300"/>
            <p:cNvSpPr/>
            <p:nvPr/>
          </p:nvSpPr>
          <p:spPr>
            <a:xfrm>
              <a:off x="-2412970" y="3294348"/>
              <a:ext cx="936130" cy="27867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D, E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-2412970" y="3212971"/>
              <a:ext cx="720100" cy="144020"/>
            </a:xfrm>
            <a:prstGeom prst="roundRect">
              <a:avLst>
                <a:gd name="adj" fmla="val 0"/>
              </a:avLst>
            </a:prstGeom>
            <a:solidFill>
              <a:srgbClr val="EA157A"/>
            </a:solidFill>
            <a:ln w="12700" cap="flat" cmpd="sng" algn="ctr">
              <a:solidFill>
                <a:srgbClr val="EA157A"/>
              </a:solidFill>
              <a:prstDash val="solid"/>
            </a:ln>
            <a:effectLst/>
          </p:spPr>
          <p:txBody>
            <a:bodyPr lIns="72000" r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약처방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2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303" name="그룹 302"/>
          <p:cNvGrpSpPr/>
          <p:nvPr/>
        </p:nvGrpSpPr>
        <p:grpSpPr>
          <a:xfrm>
            <a:off x="3347830" y="4580260"/>
            <a:ext cx="792110" cy="360049"/>
            <a:chOff x="-2412970" y="3212971"/>
            <a:chExt cx="936130" cy="360049"/>
          </a:xfrm>
        </p:grpSpPr>
        <p:sp>
          <p:nvSpPr>
            <p:cNvPr id="304" name="모서리가 둥근 직사각형 303"/>
            <p:cNvSpPr/>
            <p:nvPr/>
          </p:nvSpPr>
          <p:spPr>
            <a:xfrm>
              <a:off x="-2412970" y="3294348"/>
              <a:ext cx="936130" cy="27867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S, G, E, …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05" name="모서리가 둥근 직사각형 304"/>
            <p:cNvSpPr/>
            <p:nvPr/>
          </p:nvSpPr>
          <p:spPr>
            <a:xfrm>
              <a:off x="-2412970" y="3212971"/>
              <a:ext cx="720100" cy="144020"/>
            </a:xfrm>
            <a:prstGeom prst="roundRect">
              <a:avLst>
                <a:gd name="adj" fmla="val 0"/>
              </a:avLst>
            </a:prstGeom>
            <a:solidFill>
              <a:srgbClr val="EA157A"/>
            </a:solidFill>
            <a:ln w="12700" cap="flat" cmpd="sng" algn="ctr">
              <a:solidFill>
                <a:srgbClr val="EA157A"/>
              </a:solidFill>
              <a:prstDash val="solid"/>
            </a:ln>
            <a:effectLst/>
          </p:spPr>
          <p:txBody>
            <a:bodyPr lIns="72000" r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약처방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3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306" name="그룹 305"/>
          <p:cNvGrpSpPr/>
          <p:nvPr/>
        </p:nvGrpSpPr>
        <p:grpSpPr>
          <a:xfrm>
            <a:off x="3347830" y="5876440"/>
            <a:ext cx="792110" cy="360049"/>
            <a:chOff x="-2412970" y="3212971"/>
            <a:chExt cx="936130" cy="360049"/>
          </a:xfrm>
        </p:grpSpPr>
        <p:sp>
          <p:nvSpPr>
            <p:cNvPr id="307" name="모서리가 둥근 직사각형 306"/>
            <p:cNvSpPr/>
            <p:nvPr/>
          </p:nvSpPr>
          <p:spPr>
            <a:xfrm>
              <a:off x="-2412970" y="3294348"/>
              <a:ext cx="936130" cy="27867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A, X, …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08" name="모서리가 둥근 직사각형 307"/>
            <p:cNvSpPr/>
            <p:nvPr/>
          </p:nvSpPr>
          <p:spPr>
            <a:xfrm>
              <a:off x="-2412970" y="3212971"/>
              <a:ext cx="720100" cy="144020"/>
            </a:xfrm>
            <a:prstGeom prst="roundRect">
              <a:avLst>
                <a:gd name="adj" fmla="val 0"/>
              </a:avLst>
            </a:prstGeom>
            <a:solidFill>
              <a:srgbClr val="EA157A"/>
            </a:solidFill>
            <a:ln w="12700" cap="flat" cmpd="sng" algn="ctr">
              <a:solidFill>
                <a:srgbClr val="EA157A"/>
              </a:solidFill>
              <a:prstDash val="solid"/>
            </a:ln>
            <a:effectLst/>
          </p:spPr>
          <p:txBody>
            <a:bodyPr lIns="72000" r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약처방</a:t>
              </a: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N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3629334" y="4892140"/>
            <a:ext cx="366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0" name="모서리가 둥근 직사각형 4"/>
          <p:cNvSpPr/>
          <p:nvPr/>
        </p:nvSpPr>
        <p:spPr>
          <a:xfrm>
            <a:off x="3276210" y="3572119"/>
            <a:ext cx="935740" cy="2736380"/>
          </a:xfrm>
          <a:prstGeom prst="roundRect">
            <a:avLst>
              <a:gd name="adj" fmla="val 3256"/>
            </a:avLst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11" name="그룹 212"/>
          <p:cNvGrpSpPr/>
          <p:nvPr/>
        </p:nvGrpSpPr>
        <p:grpSpPr>
          <a:xfrm>
            <a:off x="3275820" y="3284079"/>
            <a:ext cx="936130" cy="253662"/>
            <a:chOff x="467544" y="3100710"/>
            <a:chExt cx="864006" cy="253662"/>
          </a:xfrm>
        </p:grpSpPr>
        <p:sp>
          <p:nvSpPr>
            <p:cNvPr id="312" name="이등변 삼각형 311"/>
            <p:cNvSpPr/>
            <p:nvPr/>
          </p:nvSpPr>
          <p:spPr>
            <a:xfrm>
              <a:off x="1046311" y="3100710"/>
              <a:ext cx="216000" cy="108000"/>
            </a:xfrm>
            <a:prstGeom prst="triangle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13" name="모서리가 둥근 직사각형 312"/>
            <p:cNvSpPr/>
            <p:nvPr/>
          </p:nvSpPr>
          <p:spPr>
            <a:xfrm>
              <a:off x="467544" y="3100710"/>
              <a:ext cx="864006" cy="253662"/>
            </a:xfrm>
            <a:prstGeom prst="roundRect">
              <a:avLst>
                <a:gd name="adj" fmla="val 0"/>
              </a:avLst>
            </a:prstGeom>
            <a:solidFill>
              <a:srgbClr val="EA157A"/>
            </a:solidFill>
            <a:ln w="12700" cap="flat" cmpd="sng" algn="ctr">
              <a:solidFill>
                <a:srgbClr val="EA157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의약품 처방</a:t>
              </a:r>
              <a:endPara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패턴 분석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749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사용자 지정 8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009900"/>
      </a:accent1>
      <a:accent2>
        <a:srgbClr val="EA157A"/>
      </a:accent2>
      <a:accent3>
        <a:srgbClr val="0C44A0"/>
      </a:accent3>
      <a:accent4>
        <a:srgbClr val="00ADDC"/>
      </a:accent4>
      <a:accent5>
        <a:srgbClr val="320058"/>
      </a:accent5>
      <a:accent6>
        <a:srgbClr val="A5D800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4408</TotalTime>
  <Words>4361</Words>
  <Application>Microsoft Office PowerPoint</Application>
  <PresentationFormat>화면 슬라이드 쇼(4:3)</PresentationFormat>
  <Paragraphs>1468</Paragraphs>
  <Slides>33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9" baseType="lpstr">
      <vt:lpstr>굴림</vt:lpstr>
      <vt:lpstr>Arial</vt:lpstr>
      <vt:lpstr>HY그래픽M</vt:lpstr>
      <vt:lpstr>Wingdings</vt:lpstr>
      <vt:lpstr>-웹윤고딕140</vt:lpstr>
      <vt:lpstr>맑은 고딕</vt:lpstr>
      <vt:lpstr>굴림체</vt:lpstr>
      <vt:lpstr>HY울릉도M</vt:lpstr>
      <vt:lpstr>HY강M</vt:lpstr>
      <vt:lpstr>Trebuchet MS</vt:lpstr>
      <vt:lpstr>휴먼고딕</vt:lpstr>
      <vt:lpstr>Monotype Sorts</vt:lpstr>
      <vt:lpstr>HY헤드라인M</vt:lpstr>
      <vt:lpstr>Times New Roman</vt:lpstr>
      <vt:lpstr>Office 테마</vt:lpstr>
      <vt:lpstr>수식</vt:lpstr>
      <vt:lpstr>PowerPoint 프레젠테이션</vt:lpstr>
      <vt:lpstr>사업개요</vt:lpstr>
      <vt:lpstr>사업개념도</vt:lpstr>
      <vt:lpstr>사업개념도</vt:lpstr>
      <vt:lpstr>사업개념도</vt:lpstr>
      <vt:lpstr>사업개념도</vt:lpstr>
      <vt:lpstr>사업개념도</vt:lpstr>
      <vt:lpstr>사업 기대효과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 결과</vt:lpstr>
      <vt:lpstr>추진성과</vt:lpstr>
      <vt:lpstr>추진성과</vt:lpstr>
      <vt:lpstr>추진성과</vt:lpstr>
      <vt:lpstr>추진성과</vt:lpstr>
      <vt:lpstr>향후 활용 방안</vt:lpstr>
      <vt:lpstr>향후 활용 방안</vt:lpstr>
      <vt:lpstr>향후 활용 방안</vt:lpstr>
      <vt:lpstr>PowerPoint 프레젠테이션</vt:lpstr>
    </vt:vector>
  </TitlesOfParts>
  <Company>Organization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431</cp:revision>
  <cp:lastPrinted>2015-05-18T12:32:30Z</cp:lastPrinted>
  <dcterms:created xsi:type="dcterms:W3CDTF">2014-09-20T16:24:19Z</dcterms:created>
  <dcterms:modified xsi:type="dcterms:W3CDTF">2018-01-15T06:06:08Z</dcterms:modified>
</cp:coreProperties>
</file>